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m4a"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9" d="100"/>
          <a:sy n="109" d="100"/>
        </p:scale>
        <p:origin x="-41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Shape 19"/>
          <p:cNvSpPr>
            <a:spLocks noGrp="1" noRot="1" noChangeAspect="1"/>
          </p:cNvSpPr>
          <p:nvPr>
            <p:ph type="sldImg"/>
          </p:nvPr>
        </p:nvSpPr>
        <p:spPr>
          <a:xfrm>
            <a:off x="1143000" y="685800"/>
            <a:ext cx="4572000" cy="3429000"/>
          </a:xfrm>
          <a:prstGeom prst="rect">
            <a:avLst/>
          </a:prstGeom>
        </p:spPr>
        <p:txBody>
          <a:bodyPr/>
          <a:lstStyle/>
          <a:p>
            <a:endParaRPr/>
          </a:p>
        </p:txBody>
      </p:sp>
      <p:sp>
        <p:nvSpPr>
          <p:cNvPr id="20" name="Shape 2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74093980"/>
      </p:ext>
    </p:extLst>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Calibri"/>
      </a:defRPr>
    </a:lvl1pPr>
    <a:lvl2pPr indent="228600" defTabSz="457200" latinLnBrk="0">
      <a:spcBef>
        <a:spcPts val="400"/>
      </a:spcBef>
      <a:defRPr sz="1200">
        <a:latin typeface="+mj-lt"/>
        <a:ea typeface="+mj-ea"/>
        <a:cs typeface="+mj-cs"/>
        <a:sym typeface="Calibri"/>
      </a:defRPr>
    </a:lvl2pPr>
    <a:lvl3pPr indent="457200" defTabSz="457200" latinLnBrk="0">
      <a:spcBef>
        <a:spcPts val="400"/>
      </a:spcBef>
      <a:defRPr sz="1200">
        <a:latin typeface="+mj-lt"/>
        <a:ea typeface="+mj-ea"/>
        <a:cs typeface="+mj-cs"/>
        <a:sym typeface="Calibri"/>
      </a:defRPr>
    </a:lvl3pPr>
    <a:lvl4pPr indent="685800" defTabSz="457200" latinLnBrk="0">
      <a:spcBef>
        <a:spcPts val="400"/>
      </a:spcBef>
      <a:defRPr sz="1200">
        <a:latin typeface="+mj-lt"/>
        <a:ea typeface="+mj-ea"/>
        <a:cs typeface="+mj-cs"/>
        <a:sym typeface="Calibri"/>
      </a:defRPr>
    </a:lvl4pPr>
    <a:lvl5pPr indent="914400" defTabSz="457200" latinLnBrk="0">
      <a:spcBef>
        <a:spcPts val="400"/>
      </a:spcBef>
      <a:defRPr sz="1200">
        <a:latin typeface="+mj-lt"/>
        <a:ea typeface="+mj-ea"/>
        <a:cs typeface="+mj-cs"/>
        <a:sym typeface="Calibri"/>
      </a:defRPr>
    </a:lvl5pPr>
    <a:lvl6pPr indent="1143000" defTabSz="457200" latinLnBrk="0">
      <a:spcBef>
        <a:spcPts val="400"/>
      </a:spcBef>
      <a:defRPr sz="1200">
        <a:latin typeface="+mj-lt"/>
        <a:ea typeface="+mj-ea"/>
        <a:cs typeface="+mj-cs"/>
        <a:sym typeface="Calibri"/>
      </a:defRPr>
    </a:lvl6pPr>
    <a:lvl7pPr indent="1371600" defTabSz="457200" latinLnBrk="0">
      <a:spcBef>
        <a:spcPts val="400"/>
      </a:spcBef>
      <a:defRPr sz="1200">
        <a:latin typeface="+mj-lt"/>
        <a:ea typeface="+mj-ea"/>
        <a:cs typeface="+mj-cs"/>
        <a:sym typeface="Calibri"/>
      </a:defRPr>
    </a:lvl7pPr>
    <a:lvl8pPr indent="1600200" defTabSz="457200" latinLnBrk="0">
      <a:spcBef>
        <a:spcPts val="400"/>
      </a:spcBef>
      <a:defRPr sz="1200">
        <a:latin typeface="+mj-lt"/>
        <a:ea typeface="+mj-ea"/>
        <a:cs typeface="+mj-cs"/>
        <a:sym typeface="Calibri"/>
      </a:defRPr>
    </a:lvl8pPr>
    <a:lvl9pPr indent="1828800" defTabSz="457200" latinLnBrk="0">
      <a:spcBef>
        <a:spcPts val="400"/>
      </a:spcBef>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Unix: ls,cat,more,sort,grep</a:t>
            </a:r>
          </a:p>
          <a:p>
            <a:r>
              <a:t>Eg: cat file | grep “sally”</a:t>
            </a:r>
          </a:p>
          <a:p>
            <a:r>
              <a:t>Ls bin | more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Cover.jpg" descr="Cover.jpg"/>
          <p:cNvPicPr>
            <a:picLocks noChangeAspect="1"/>
          </p:cNvPicPr>
          <p:nvPr/>
        </p:nvPicPr>
        <p:blipFill>
          <a:blip r:embed="rId3">
            <a:extLst/>
          </a:blip>
          <a:stretch>
            <a:fillRect/>
          </a:stretch>
        </p:blipFill>
        <p:spPr>
          <a:xfrm>
            <a:off x="7750175" y="287337"/>
            <a:ext cx="923925" cy="1143001"/>
          </a:xfrm>
          <a:prstGeom prst="rect">
            <a:avLst/>
          </a:prstGeom>
          <a:ln w="12700">
            <a:miter lim="400000"/>
          </a:ln>
        </p:spPr>
      </p:pic>
      <p:sp>
        <p:nvSpPr>
          <p:cNvPr id="3" name="直线"/>
          <p:cNvSpPr/>
          <p:nvPr/>
        </p:nvSpPr>
        <p:spPr>
          <a:xfrm>
            <a:off x="457199" y="1419224"/>
            <a:ext cx="7305676" cy="1589"/>
          </a:xfrm>
          <a:prstGeom prst="line">
            <a:avLst/>
          </a:prstGeom>
          <a:ln w="25400">
            <a:solidFill>
              <a:srgbClr val="404040"/>
            </a:solidFill>
          </a:ln>
          <a:effectLst>
            <a:outerShdw blurRad="63500" dist="20000" dir="5400000" rotWithShape="0">
              <a:srgbClr val="808080">
                <a:alpha val="37998"/>
              </a:srgbClr>
            </a:outerShdw>
          </a:effectLst>
        </p:spPr>
        <p:txBody>
          <a:bodyPr lIns="45719" rIns="45719"/>
          <a:lstStyle/>
          <a:p>
            <a:endParaRPr/>
          </a:p>
        </p:txBody>
      </p:sp>
      <p:sp>
        <p:nvSpPr>
          <p:cNvPr id="4" name="幻灯片编号"/>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
        <p:nvSpPr>
          <p:cNvPr id="5" name="标题文本"/>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6" name="正文级别 1…"/>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Lst>
  <p:transition xmlns:p14="http://schemas.microsoft.com/office/powerpoint/2010/main" spd="med"/>
  <p:txStyles>
    <p:titleStyle>
      <a:lvl1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5pPr>
      <a:lvl6pPr marL="0" marR="0" indent="4572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6pPr>
      <a:lvl7pPr marL="0" marR="0" indent="9144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7pPr>
      <a:lvl8pPr marL="0" marR="0" indent="13716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8pPr>
      <a:lvl9pPr marL="0" marR="0" indent="1828800" algn="l" defTabSz="457200" rtl="0" latinLnBrk="0">
        <a:lnSpc>
          <a:spcPct val="100000"/>
        </a:lnSpc>
        <a:spcBef>
          <a:spcPts val="0"/>
        </a:spcBef>
        <a:spcAft>
          <a:spcPts val="0"/>
        </a:spcAft>
        <a:buClrTx/>
        <a:buSzTx/>
        <a:buFontTx/>
        <a:buNone/>
        <a:tabLst/>
        <a:defRPr sz="2400" b="1" i="0" u="none" strike="noStrike" cap="none" spc="0" baseline="0">
          <a:solidFill>
            <a:srgbClr val="46424D"/>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0" marR="0" indent="457200" algn="l" defTabSz="457200" rtl="0" latinLnBrk="0">
        <a:lnSpc>
          <a:spcPct val="100000"/>
        </a:lnSpc>
        <a:spcBef>
          <a:spcPts val="700"/>
        </a:spcBef>
        <a:spcAft>
          <a:spcPts val="0"/>
        </a:spcAft>
        <a:buClrTx/>
        <a:buSzTx/>
        <a:buFont typeface="Arial"/>
        <a:buNone/>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5.png"/><Relationship Id="rId5"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9.emf"/><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0.png"/><Relationship Id="rId5"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1.png"/><Relationship Id="rId5"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2.png"/><Relationship Id="rId5"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3.png"/><Relationship Id="rId5"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4.png"/><Relationship Id="rId5"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5.png"/><Relationship Id="rId5" Type="http://schemas.openxmlformats.org/officeDocument/2006/relationships/image" Target="../media/image2.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7.m4a"/><Relationship Id="rId2" Type="http://schemas.openxmlformats.org/officeDocument/2006/relationships/audio" Target="../media/media27.m4a"/></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8.m4a"/><Relationship Id="rId2" Type="http://schemas.openxmlformats.org/officeDocument/2006/relationships/audio" Target="../media/media28.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29.m4a"/><Relationship Id="rId2" Type="http://schemas.openxmlformats.org/officeDocument/2006/relationships/audio" Target="../media/media29.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png"/><Relationship Id="rId5"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30.m4a"/><Relationship Id="rId2" Type="http://schemas.openxmlformats.org/officeDocument/2006/relationships/audio" Target="../media/media30.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6.png"/><Relationship Id="rId6" Type="http://schemas.openxmlformats.org/officeDocument/2006/relationships/image" Target="../media/image2.png"/><Relationship Id="rId1" Type="http://schemas.microsoft.com/office/2007/relationships/media" Target="../media/media31.m4a"/><Relationship Id="rId2" Type="http://schemas.openxmlformats.org/officeDocument/2006/relationships/audio" Target="../media/media31.m4a"/></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32.m4a"/><Relationship Id="rId2" Type="http://schemas.openxmlformats.org/officeDocument/2006/relationships/audio" Target="../media/media32.m4a"/></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hapter 6 – Architectural Design"/>
          <p:cNvSpPr txBox="1">
            <a:spLocks noGrp="1"/>
          </p:cNvSpPr>
          <p:nvPr>
            <p:ph type="title" idx="4294967295"/>
          </p:nvPr>
        </p:nvSpPr>
        <p:spPr>
          <a:xfrm>
            <a:off x="685800" y="2130425"/>
            <a:ext cx="7772400" cy="1470025"/>
          </a:xfrm>
          <a:prstGeom prst="rect">
            <a:avLst/>
          </a:prstGeom>
        </p:spPr>
        <p:txBody>
          <a:bodyPr>
            <a:normAutofit/>
          </a:bodyPr>
          <a:lstStyle/>
          <a:p>
            <a:r>
              <a:t>Chapter 6 – Architectural Design</a:t>
            </a:r>
          </a:p>
        </p:txBody>
      </p:sp>
      <p:sp>
        <p:nvSpPr>
          <p:cNvPr id="23" name="正文"/>
          <p:cNvSpPr txBox="1">
            <a:spLocks noGrp="1"/>
          </p:cNvSpPr>
          <p:nvPr>
            <p:ph type="body" sz="quarter" idx="4294967295"/>
          </p:nvPr>
        </p:nvSpPr>
        <p:spPr>
          <a:xfrm>
            <a:off x="1371600" y="3886200"/>
            <a:ext cx="6400800" cy="1752600"/>
          </a:xfrm>
          <a:prstGeom prst="rect">
            <a:avLst/>
          </a:prstGeom>
        </p:spPr>
        <p:txBody>
          <a:bodyPr>
            <a:normAutofit/>
          </a:bodyPr>
          <a:lstStyle/>
          <a:p>
            <a:pPr marL="0" indent="0" algn="ctr">
              <a:buSzTx/>
              <a:buNone/>
              <a:defRPr>
                <a:solidFill>
                  <a:srgbClr val="898989"/>
                </a:solidFill>
              </a:defRPr>
            </a:pPr>
            <a:endParaRPr/>
          </a:p>
        </p:txBody>
      </p:sp>
      <p:sp>
        <p:nvSpPr>
          <p:cNvPr id="24"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
        <p:nvSpPr>
          <p:cNvPr id="25"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26"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16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4 + 1 view model of software architecture"/>
          <p:cNvSpPr txBox="1">
            <a:spLocks noGrp="1"/>
          </p:cNvSpPr>
          <p:nvPr>
            <p:ph type="title" idx="4294967295"/>
          </p:nvPr>
        </p:nvSpPr>
        <p:spPr>
          <a:xfrm>
            <a:off x="457200" y="274637"/>
            <a:ext cx="7292975" cy="1143001"/>
          </a:xfrm>
          <a:prstGeom prst="rect">
            <a:avLst/>
          </a:prstGeom>
        </p:spPr>
        <p:txBody>
          <a:bodyPr>
            <a:normAutofit/>
          </a:bodyPr>
          <a:lstStyle/>
          <a:p>
            <a:r>
              <a:t>4 + 1 view model of software architecture</a:t>
            </a:r>
          </a:p>
        </p:txBody>
      </p:sp>
      <p:sp>
        <p:nvSpPr>
          <p:cNvPr id="78" name="A logical view, which shows the key abstractions in the system as objects or object classe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C2C2C"/>
                </a:solidFill>
                <a:latin typeface="Arial"/>
                <a:ea typeface="Arial"/>
                <a:cs typeface="Arial"/>
                <a:sym typeface="Arial"/>
              </a:defRPr>
            </a:pPr>
            <a:r>
              <a:t>A logical view</a:t>
            </a:r>
            <a:r>
              <a:rPr>
                <a:solidFill>
                  <a:srgbClr val="46424D"/>
                </a:solidFill>
              </a:rPr>
              <a:t>, which shows the key abstractions in the system as objects or object classes. </a:t>
            </a:r>
          </a:p>
          <a:p>
            <a:pPr>
              <a:spcBef>
                <a:spcPts val="600"/>
              </a:spcBef>
              <a:buFontTx/>
              <a:buChar char="◇"/>
              <a:defRPr sz="2400">
                <a:solidFill>
                  <a:srgbClr val="FC2C2C"/>
                </a:solidFill>
                <a:latin typeface="Arial"/>
                <a:ea typeface="Arial"/>
                <a:cs typeface="Arial"/>
                <a:sym typeface="Arial"/>
              </a:defRPr>
            </a:pPr>
            <a:r>
              <a:t>A process view</a:t>
            </a:r>
            <a:r>
              <a:rPr>
                <a:solidFill>
                  <a:srgbClr val="46424D"/>
                </a:solidFill>
              </a:rPr>
              <a:t>, which shows how, at run-time, the system is composed of interacting processes. </a:t>
            </a:r>
          </a:p>
          <a:p>
            <a:pPr>
              <a:spcBef>
                <a:spcPts val="600"/>
              </a:spcBef>
              <a:buFontTx/>
              <a:buChar char="◇"/>
              <a:defRPr sz="2400">
                <a:solidFill>
                  <a:srgbClr val="FC2C2C"/>
                </a:solidFill>
                <a:latin typeface="Arial"/>
                <a:ea typeface="Arial"/>
                <a:cs typeface="Arial"/>
                <a:sym typeface="Arial"/>
              </a:defRPr>
            </a:pPr>
            <a:r>
              <a:t>A development view</a:t>
            </a:r>
            <a:r>
              <a:rPr>
                <a:solidFill>
                  <a:srgbClr val="46424D"/>
                </a:solidFill>
              </a:rPr>
              <a:t>, which shows how the software is decomposed for development.</a:t>
            </a:r>
          </a:p>
          <a:p>
            <a:pPr>
              <a:spcBef>
                <a:spcPts val="600"/>
              </a:spcBef>
              <a:buFontTx/>
              <a:buChar char="◇"/>
              <a:defRPr sz="2400">
                <a:solidFill>
                  <a:srgbClr val="FC2C2C"/>
                </a:solidFill>
                <a:latin typeface="Arial"/>
                <a:ea typeface="Arial"/>
                <a:cs typeface="Arial"/>
                <a:sym typeface="Arial"/>
              </a:defRPr>
            </a:pPr>
            <a:r>
              <a:t>A physical view</a:t>
            </a:r>
            <a:r>
              <a:rPr>
                <a:solidFill>
                  <a:srgbClr val="46424D"/>
                </a:solidFill>
              </a:rPr>
              <a:t>, which shows the system hardware and how software components are distributed across the processors in the system.</a:t>
            </a:r>
          </a:p>
          <a:p>
            <a:pPr>
              <a:spcBef>
                <a:spcPts val="600"/>
              </a:spcBef>
              <a:buFontTx/>
              <a:buChar char="◇"/>
              <a:defRPr sz="2400">
                <a:solidFill>
                  <a:srgbClr val="FC2C2C"/>
                </a:solidFill>
                <a:latin typeface="Arial"/>
                <a:ea typeface="Arial"/>
                <a:cs typeface="Arial"/>
                <a:sym typeface="Arial"/>
              </a:defRPr>
            </a:pPr>
            <a:r>
              <a:t>Related using use cases or scenarios (+1)</a:t>
            </a:r>
            <a:r>
              <a:rPr>
                <a:solidFill>
                  <a:srgbClr val="46424D"/>
                </a:solidFill>
              </a:rPr>
              <a:t> </a:t>
            </a:r>
          </a:p>
        </p:txBody>
      </p:sp>
      <p:sp>
        <p:nvSpPr>
          <p:cNvPr id="7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80"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8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995641" y="493196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8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4+1 view model"/>
          <p:cNvSpPr txBox="1">
            <a:spLocks noGrp="1"/>
          </p:cNvSpPr>
          <p:nvPr>
            <p:ph type="title" idx="4294967295"/>
          </p:nvPr>
        </p:nvSpPr>
        <p:spPr>
          <a:xfrm>
            <a:off x="457200" y="274637"/>
            <a:ext cx="7292975" cy="1143001"/>
          </a:xfrm>
          <a:prstGeom prst="rect">
            <a:avLst/>
          </a:prstGeom>
        </p:spPr>
        <p:txBody>
          <a:bodyPr>
            <a:normAutofit/>
          </a:bodyPr>
          <a:lstStyle/>
          <a:p>
            <a:r>
              <a:t>4+1 view model</a:t>
            </a:r>
          </a:p>
        </p:txBody>
      </p:sp>
      <p:pic>
        <p:nvPicPr>
          <p:cNvPr id="84" name="image.png" descr="image.png"/>
          <p:cNvPicPr>
            <a:picLocks noChangeAspect="1"/>
          </p:cNvPicPr>
          <p:nvPr/>
        </p:nvPicPr>
        <p:blipFill>
          <a:blip r:embed="rId4">
            <a:extLst/>
          </a:blip>
          <a:srcRect l="877" t="17623" r="2734" b="3027"/>
          <a:stretch>
            <a:fillRect/>
          </a:stretch>
        </p:blipFill>
        <p:spPr>
          <a:xfrm>
            <a:off x="1508124" y="1839912"/>
            <a:ext cx="5202239" cy="3770313"/>
          </a:xfrm>
          <a:prstGeom prst="rect">
            <a:avLst/>
          </a:prstGeom>
          <a:ln w="12700">
            <a:miter lim="400000"/>
          </a:ln>
        </p:spPr>
      </p:pic>
      <p:pic>
        <p:nvPicPr>
          <p:cNvPr id="85"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356856" y="37147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8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图7 设备调试系统架构的开发视图" descr="图7 设备调试系统架构的开发视图"/>
          <p:cNvPicPr>
            <a:picLocks noChangeAspect="1"/>
          </p:cNvPicPr>
          <p:nvPr/>
        </p:nvPicPr>
        <p:blipFill>
          <a:blip r:embed="rId4">
            <a:extLst/>
          </a:blip>
          <a:stretch>
            <a:fillRect/>
          </a:stretch>
        </p:blipFill>
        <p:spPr>
          <a:xfrm>
            <a:off x="3850228" y="535942"/>
            <a:ext cx="4055840" cy="2254884"/>
          </a:xfrm>
          <a:prstGeom prst="rect">
            <a:avLst/>
          </a:prstGeom>
          <a:ln w="12700">
            <a:miter lim="400000"/>
          </a:ln>
        </p:spPr>
      </p:pic>
      <p:pic>
        <p:nvPicPr>
          <p:cNvPr id="89" name="图8 设备调试系统架构的处理视图" descr="图8 设备调试系统架构的处理视图"/>
          <p:cNvPicPr>
            <a:picLocks noChangeAspect="1"/>
          </p:cNvPicPr>
          <p:nvPr/>
        </p:nvPicPr>
        <p:blipFill>
          <a:blip r:embed="rId5">
            <a:extLst/>
          </a:blip>
          <a:stretch>
            <a:fillRect/>
          </a:stretch>
        </p:blipFill>
        <p:spPr>
          <a:xfrm>
            <a:off x="413992" y="2736849"/>
            <a:ext cx="3589338" cy="3389313"/>
          </a:xfrm>
          <a:prstGeom prst="rect">
            <a:avLst/>
          </a:prstGeom>
          <a:ln w="12700">
            <a:miter lim="400000"/>
          </a:ln>
        </p:spPr>
      </p:pic>
      <p:pic>
        <p:nvPicPr>
          <p:cNvPr id="90" name="图9 设备调试系统架构的物理视图" descr="图9 设备调试系统架构的物理视图"/>
          <p:cNvPicPr>
            <a:picLocks noChangeAspect="1"/>
          </p:cNvPicPr>
          <p:nvPr/>
        </p:nvPicPr>
        <p:blipFill>
          <a:blip r:embed="rId6">
            <a:extLst/>
          </a:blip>
          <a:stretch>
            <a:fillRect/>
          </a:stretch>
        </p:blipFill>
        <p:spPr>
          <a:xfrm>
            <a:off x="4856162" y="3800475"/>
            <a:ext cx="4054476" cy="1438275"/>
          </a:xfrm>
          <a:prstGeom prst="rect">
            <a:avLst/>
          </a:prstGeom>
          <a:ln w="12700">
            <a:miter lim="400000"/>
          </a:ln>
        </p:spPr>
      </p:pic>
      <p:sp>
        <p:nvSpPr>
          <p:cNvPr id="91" name="Logic view"/>
          <p:cNvSpPr txBox="1"/>
          <p:nvPr/>
        </p:nvSpPr>
        <p:spPr>
          <a:xfrm>
            <a:off x="1664970" y="1908659"/>
            <a:ext cx="1207136"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spcBef>
                <a:spcPts val="1000"/>
              </a:spcBef>
              <a:defRPr sz="1800"/>
            </a:lvl1pPr>
          </a:lstStyle>
          <a:p>
            <a:r>
              <a:rPr dirty="0"/>
              <a:t>Logic view</a:t>
            </a:r>
          </a:p>
        </p:txBody>
      </p:sp>
      <p:sp>
        <p:nvSpPr>
          <p:cNvPr id="92" name="Development view"/>
          <p:cNvSpPr txBox="1"/>
          <p:nvPr/>
        </p:nvSpPr>
        <p:spPr>
          <a:xfrm>
            <a:off x="5384482" y="2971800"/>
            <a:ext cx="2305686"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1000"/>
              </a:spcBef>
              <a:defRPr sz="1800"/>
            </a:lvl1pPr>
          </a:lstStyle>
          <a:p>
            <a:r>
              <a:t>Development view</a:t>
            </a:r>
          </a:p>
        </p:txBody>
      </p:sp>
      <p:sp>
        <p:nvSpPr>
          <p:cNvPr id="93" name="Physical view"/>
          <p:cNvSpPr txBox="1"/>
          <p:nvPr/>
        </p:nvSpPr>
        <p:spPr>
          <a:xfrm>
            <a:off x="5600382" y="5238750"/>
            <a:ext cx="2305686"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1000"/>
              </a:spcBef>
              <a:defRPr sz="1800"/>
            </a:lvl1pPr>
          </a:lstStyle>
          <a:p>
            <a:r>
              <a:t>Physical view</a:t>
            </a:r>
          </a:p>
        </p:txBody>
      </p:sp>
      <p:sp>
        <p:nvSpPr>
          <p:cNvPr id="94" name="Process view"/>
          <p:cNvSpPr txBox="1"/>
          <p:nvPr/>
        </p:nvSpPr>
        <p:spPr>
          <a:xfrm>
            <a:off x="1664970" y="6126162"/>
            <a:ext cx="1662748"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1000"/>
              </a:spcBef>
              <a:defRPr sz="1800"/>
            </a:lvl1pPr>
          </a:lstStyle>
          <a:p>
            <a:r>
              <a:t>Process view</a:t>
            </a:r>
          </a:p>
        </p:txBody>
      </p:sp>
      <p:pic>
        <p:nvPicPr>
          <p:cNvPr id="95" name="音频录音.m4a" descr="音频录音.m4a"/>
          <p:cNvPicPr>
            <a:picLocks/>
          </p:cNvPicPr>
          <p:nvPr>
            <a:audioFile r:link="rId2"/>
            <p:extLst>
              <p:ext uri="{DAA4B4D4-6D71-4841-9C94-3DE7FCFB9230}">
                <p14:media xmlns:p14="http://schemas.microsoft.com/office/powerpoint/2010/main" r:embed="rId1"/>
              </p:ext>
            </p:extLst>
          </p:nvPr>
        </p:nvPicPr>
        <p:blipFill>
          <a:blip r:embed="rId7">
            <a:extLst/>
          </a:blip>
          <a:stretch>
            <a:fillRect/>
          </a:stretch>
        </p:blipFill>
        <p:spPr>
          <a:xfrm>
            <a:off x="4058819" y="3429000"/>
            <a:ext cx="571500" cy="571500"/>
          </a:xfrm>
          <a:prstGeom prst="rect">
            <a:avLst/>
          </a:prstGeom>
          <a:ln w="12700">
            <a:miter lim="400000"/>
          </a:ln>
        </p:spPr>
      </p:pic>
      <p:pic>
        <p:nvPicPr>
          <p:cNvPr id="11" name="Content Placeholder 3" descr="7.5 DataCollection.eps"/>
          <p:cNvPicPr>
            <a:picLocks noChangeAspect="1"/>
          </p:cNvPicPr>
          <p:nvPr/>
        </p:nvPicPr>
        <p:blipFill>
          <a:blip r:embed="rId8">
            <a:extLst>
              <a:ext uri="{28A0092B-C50C-407E-A947-70E740481C1C}">
                <a14:useLocalDpi xmlns:a14="http://schemas.microsoft.com/office/drawing/2010/main" val="0"/>
              </a:ext>
            </a:extLst>
          </a:blip>
          <a:srcRect l="-9317" r="-9317"/>
          <a:stretch>
            <a:fillRect/>
          </a:stretch>
        </p:blipFill>
        <p:spPr bwMode="auto">
          <a:xfrm>
            <a:off x="701736" y="292598"/>
            <a:ext cx="3110785" cy="171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9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Architectural patterns"/>
          <p:cNvSpPr txBox="1">
            <a:spLocks noGrp="1"/>
          </p:cNvSpPr>
          <p:nvPr>
            <p:ph type="title" idx="4294967295"/>
          </p:nvPr>
        </p:nvSpPr>
        <p:spPr>
          <a:xfrm>
            <a:off x="457200" y="274637"/>
            <a:ext cx="7292975" cy="1143001"/>
          </a:xfrm>
          <a:prstGeom prst="rect">
            <a:avLst/>
          </a:prstGeom>
        </p:spPr>
        <p:txBody>
          <a:bodyPr>
            <a:normAutofit/>
          </a:bodyPr>
          <a:lstStyle/>
          <a:p>
            <a:r>
              <a:t>Architectural patterns</a:t>
            </a:r>
          </a:p>
        </p:txBody>
      </p:sp>
      <p:sp>
        <p:nvSpPr>
          <p:cNvPr id="98" name="Patterns are a means of representing, sharing and reusing knowledge.…"/>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Patterns are a means of representing, sharing and reusing knowledge.</a:t>
            </a:r>
          </a:p>
          <a:p>
            <a:pPr>
              <a:spcBef>
                <a:spcPts val="600"/>
              </a:spcBef>
              <a:buFontTx/>
              <a:buChar char="◇"/>
              <a:defRPr sz="2400">
                <a:solidFill>
                  <a:srgbClr val="FF0000"/>
                </a:solidFill>
                <a:latin typeface="Arial"/>
                <a:ea typeface="Arial"/>
                <a:cs typeface="Arial"/>
                <a:sym typeface="Arial"/>
              </a:defRPr>
            </a:pPr>
            <a:r>
              <a:t>An architectural pattern is a stylized description of good design practice</a:t>
            </a:r>
            <a:r>
              <a:rPr>
                <a:solidFill>
                  <a:srgbClr val="46424D"/>
                </a:solidFill>
              </a:rPr>
              <a:t>, which has been tried and tested in different environments.</a:t>
            </a:r>
          </a:p>
        </p:txBody>
      </p:sp>
      <p:sp>
        <p:nvSpPr>
          <p:cNvPr id="9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100"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0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77346" fill="hold"/>
                                        <p:tgtEl>
                                          <p:spTgt spid="10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he Model-View-Controller (MVC) pattern"/>
          <p:cNvSpPr txBox="1">
            <a:spLocks noGrp="1"/>
          </p:cNvSpPr>
          <p:nvPr>
            <p:ph type="title" idx="4294967295"/>
          </p:nvPr>
        </p:nvSpPr>
        <p:spPr>
          <a:xfrm>
            <a:off x="457200" y="274637"/>
            <a:ext cx="7292975" cy="1143001"/>
          </a:xfrm>
          <a:prstGeom prst="rect">
            <a:avLst/>
          </a:prstGeom>
        </p:spPr>
        <p:txBody>
          <a:bodyPr>
            <a:normAutofit/>
          </a:bodyPr>
          <a:lstStyle/>
          <a:p>
            <a:r>
              <a:t>The Model-View-Controller (MVC) pattern </a:t>
            </a:r>
          </a:p>
        </p:txBody>
      </p:sp>
      <p:graphicFrame>
        <p:nvGraphicFramePr>
          <p:cNvPr id="104" name="表格"/>
          <p:cNvGraphicFramePr/>
          <p:nvPr/>
        </p:nvGraphicFramePr>
        <p:xfrm>
          <a:off x="457200" y="1693862"/>
          <a:ext cx="8229599" cy="4210048"/>
        </p:xfrm>
        <a:graphic>
          <a:graphicData uri="http://schemas.openxmlformats.org/drawingml/2006/table">
            <a:tbl>
              <a:tblPr>
                <a:tableStyleId>{4C3C2611-4C71-4FC5-86AE-919BDF0F9419}</a:tableStyleId>
              </a:tblPr>
              <a:tblGrid>
                <a:gridCol w="2001837"/>
                <a:gridCol w="6227762"/>
              </a:tblGrid>
              <a:tr h="428625">
                <a:tc>
                  <a:txBody>
                    <a:bodyPr/>
                    <a:lstStyle/>
                    <a:p>
                      <a:pPr algn="just">
                        <a:tabLst>
                          <a:tab pos="342900" algn="l"/>
                          <a:tab pos="685800" algn="l"/>
                          <a:tab pos="1028700" algn="l"/>
                        </a:tabLst>
                        <a:defRPr sz="1800"/>
                      </a:pPr>
                      <a:r>
                        <a:rPr sz="1400" b="1">
                          <a:latin typeface="+mn-lt"/>
                          <a:ea typeface="+mn-ea"/>
                          <a:cs typeface="+mn-cs"/>
                          <a:sym typeface="Helvetica"/>
                        </a:rPr>
                        <a:t>Name</a:t>
                      </a:r>
                    </a:p>
                  </a:txBody>
                  <a:tcPr marL="0" marR="0" marT="0" marB="0" horzOverflow="overflow">
                    <a:lnB w="38100">
                      <a:solidFill>
                        <a:srgbClr val="FFFFFF"/>
                      </a:solidFill>
                    </a:lnB>
                    <a:solidFill>
                      <a:schemeClr val="accent1"/>
                    </a:solidFill>
                  </a:tcPr>
                </a:tc>
                <a:tc>
                  <a:txBody>
                    <a:bodyPr/>
                    <a:lstStyle/>
                    <a:p>
                      <a:pPr algn="just">
                        <a:tabLst>
                          <a:tab pos="342900" algn="l"/>
                          <a:tab pos="685800" algn="l"/>
                          <a:tab pos="1028700" algn="l"/>
                        </a:tabLst>
                        <a:defRPr sz="1800"/>
                      </a:pPr>
                      <a:r>
                        <a:rPr sz="1400" b="1">
                          <a:latin typeface="+mn-lt"/>
                          <a:ea typeface="+mn-ea"/>
                          <a:cs typeface="+mn-cs"/>
                          <a:sym typeface="Helvetica"/>
                        </a:rPr>
                        <a:t>MVC (Model-View-Controller)</a:t>
                      </a:r>
                    </a:p>
                  </a:txBody>
                  <a:tcPr marL="0" marR="0" marT="0" marB="0" horzOverflow="overflow">
                    <a:lnB w="38100">
                      <a:solidFill>
                        <a:srgbClr val="FFFFFF"/>
                      </a:solidFill>
                    </a:lnB>
                    <a:solidFill>
                      <a:schemeClr val="accent1"/>
                    </a:solidFill>
                  </a:tcPr>
                </a:tc>
              </a:tr>
              <a:tr h="1552575">
                <a:tc>
                  <a:txBody>
                    <a:bodyPr/>
                    <a:lstStyle/>
                    <a:p>
                      <a:pPr algn="just">
                        <a:tabLst>
                          <a:tab pos="342900" algn="l"/>
                          <a:tab pos="685800" algn="l"/>
                          <a:tab pos="1028700" algn="l"/>
                        </a:tabLst>
                        <a:defRPr sz="1800"/>
                      </a:pPr>
                      <a:r>
                        <a:rPr sz="1400" b="1">
                          <a:latin typeface="+mn-lt"/>
                          <a:ea typeface="+mn-ea"/>
                          <a:cs typeface="+mn-cs"/>
                          <a:sym typeface="Helvetica"/>
                        </a:rPr>
                        <a:t>Description</a:t>
                      </a:r>
                    </a:p>
                  </a:txBody>
                  <a:tcPr marL="0" marR="0" marT="0" marB="0" horzOverflow="overflow">
                    <a:lnT w="38100">
                      <a:solidFill>
                        <a:srgbClr val="FFFFFF"/>
                      </a:solidFill>
                    </a:lnT>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Separates presentation and interaction from the system data. The system is structured into three logical components that interact with each other. The Model component manages the system data and associated operations on that data. The View component defines and manages how the data is presented to the user. The Controller component manages user interaction (e.g., key presses, mouse clicks, etc.) and passes these interactions to the View and the Model. See Figure 6.3.</a:t>
                      </a:r>
                    </a:p>
                  </a:txBody>
                  <a:tcPr marL="0" marR="0" marT="0" marB="0" horzOverflow="overflow">
                    <a:lnT w="38100">
                      <a:solidFill>
                        <a:srgbClr val="FFFFFF"/>
                      </a:solidFill>
                    </a:lnT>
                    <a:solidFill>
                      <a:srgbClr val="D0D8E8"/>
                    </a:solidFill>
                  </a:tcPr>
                </a:tc>
              </a:tr>
              <a:tr h="449262">
                <a:tc>
                  <a:txBody>
                    <a:bodyPr/>
                    <a:lstStyle/>
                    <a:p>
                      <a:pPr algn="just">
                        <a:tabLst>
                          <a:tab pos="342900" algn="l"/>
                          <a:tab pos="685800" algn="l"/>
                          <a:tab pos="1028700" algn="l"/>
                        </a:tabLst>
                        <a:defRPr sz="1800"/>
                      </a:pPr>
                      <a:r>
                        <a:rPr sz="1400" b="1">
                          <a:latin typeface="+mn-lt"/>
                          <a:ea typeface="+mn-ea"/>
                          <a:cs typeface="+mn-cs"/>
                          <a:sym typeface="Helvetica"/>
                        </a:rPr>
                        <a:t>Example</a:t>
                      </a:r>
                    </a:p>
                  </a:txBody>
                  <a:tcPr marL="0" marR="0" marT="0" marB="0" horzOverflow="overflow">
                    <a:solidFill>
                      <a:srgbClr val="E9EDF4"/>
                    </a:solidFill>
                  </a:tcPr>
                </a:tc>
                <a:tc>
                  <a:txBody>
                    <a:bodyPr/>
                    <a:lstStyle/>
                    <a:p>
                      <a:pPr algn="just">
                        <a:tabLst>
                          <a:tab pos="342900" algn="l"/>
                          <a:tab pos="685800" algn="l"/>
                          <a:tab pos="1028700" algn="l"/>
                        </a:tabLst>
                        <a:defRPr sz="1800"/>
                      </a:pPr>
                      <a:r>
                        <a:rPr sz="1400">
                          <a:latin typeface="+mn-lt"/>
                          <a:ea typeface="+mn-ea"/>
                          <a:cs typeface="+mn-cs"/>
                          <a:sym typeface="Helvetica"/>
                        </a:rPr>
                        <a:t>Figure 6.4 shows the architecture of a web-based application system organized using the MVC pattern.</a:t>
                      </a:r>
                    </a:p>
                  </a:txBody>
                  <a:tcPr marL="0" marR="0" marT="0" marB="0" horzOverflow="overflow">
                    <a:solidFill>
                      <a:srgbClr val="E9EDF4"/>
                    </a:solidFill>
                  </a:tcPr>
                </a:tc>
              </a:tr>
              <a:tr h="665162">
                <a:tc>
                  <a:txBody>
                    <a:bodyPr/>
                    <a:lstStyle/>
                    <a:p>
                      <a:pPr algn="just">
                        <a:tabLst>
                          <a:tab pos="342900" algn="l"/>
                          <a:tab pos="685800" algn="l"/>
                          <a:tab pos="1028700" algn="l"/>
                        </a:tabLst>
                        <a:defRPr sz="1800"/>
                      </a:pPr>
                      <a:r>
                        <a:rPr sz="1400" b="1">
                          <a:latin typeface="+mn-lt"/>
                          <a:ea typeface="+mn-ea"/>
                          <a:cs typeface="+mn-cs"/>
                          <a:sym typeface="Helvetica"/>
                        </a:rPr>
                        <a:t>When used</a:t>
                      </a:r>
                    </a:p>
                  </a:txBody>
                  <a:tcPr marL="0" marR="0" marT="0" marB="0" horzOverflow="overflow">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Used when there are multiple ways to view and interact with data. Also used when the future requirements for interaction and presentation of data are unknown. </a:t>
                      </a:r>
                    </a:p>
                  </a:txBody>
                  <a:tcPr marL="0" marR="0" marT="0" marB="0" horzOverflow="overflow">
                    <a:solidFill>
                      <a:srgbClr val="D0D8E8"/>
                    </a:solidFill>
                  </a:tcPr>
                </a:tc>
              </a:tr>
              <a:tr h="665162">
                <a:tc>
                  <a:txBody>
                    <a:bodyPr/>
                    <a:lstStyle/>
                    <a:p>
                      <a:pPr algn="just">
                        <a:tabLst>
                          <a:tab pos="342900" algn="l"/>
                          <a:tab pos="685800" algn="l"/>
                          <a:tab pos="1028700" algn="l"/>
                        </a:tabLst>
                        <a:defRPr sz="1800"/>
                      </a:pPr>
                      <a:r>
                        <a:rPr sz="1400" b="1">
                          <a:latin typeface="+mn-lt"/>
                          <a:ea typeface="+mn-ea"/>
                          <a:cs typeface="+mn-cs"/>
                          <a:sym typeface="Helvetica"/>
                        </a:rPr>
                        <a:t>Advantages</a:t>
                      </a:r>
                    </a:p>
                  </a:txBody>
                  <a:tcPr marL="0" marR="0" marT="0" marB="0" horzOverflow="overflow">
                    <a:solidFill>
                      <a:srgbClr val="E9EDF4"/>
                    </a:solidFill>
                  </a:tcPr>
                </a:tc>
                <a:tc>
                  <a:txBody>
                    <a:bodyPr/>
                    <a:lstStyle/>
                    <a:p>
                      <a:pPr algn="just">
                        <a:tabLst>
                          <a:tab pos="342900" algn="l"/>
                          <a:tab pos="685800" algn="l"/>
                          <a:tab pos="1028700" algn="l"/>
                        </a:tabLst>
                        <a:defRPr sz="1800"/>
                      </a:pPr>
                      <a:r>
                        <a:rPr sz="1400">
                          <a:latin typeface="+mn-lt"/>
                          <a:ea typeface="+mn-ea"/>
                          <a:cs typeface="+mn-cs"/>
                          <a:sym typeface="Helvetica"/>
                        </a:rPr>
                        <a:t>Allows the data to change independently of its representation and vice versa. Supports presentation of the same data in different ways with changes made in one representation shown in all of them. </a:t>
                      </a:r>
                    </a:p>
                  </a:txBody>
                  <a:tcPr marL="0" marR="0" marT="0" marB="0" horzOverflow="overflow">
                    <a:solidFill>
                      <a:srgbClr val="E9EDF4"/>
                    </a:solidFill>
                  </a:tcPr>
                </a:tc>
              </a:tr>
              <a:tr h="449262">
                <a:tc>
                  <a:txBody>
                    <a:bodyPr/>
                    <a:lstStyle/>
                    <a:p>
                      <a:pPr algn="just">
                        <a:tabLst>
                          <a:tab pos="342900" algn="l"/>
                          <a:tab pos="685800" algn="l"/>
                          <a:tab pos="1028700" algn="l"/>
                        </a:tabLst>
                        <a:defRPr sz="1800"/>
                      </a:pPr>
                      <a:r>
                        <a:rPr sz="1400" b="1">
                          <a:latin typeface="+mn-lt"/>
                          <a:ea typeface="+mn-ea"/>
                          <a:cs typeface="+mn-cs"/>
                          <a:sym typeface="Helvetica"/>
                        </a:rPr>
                        <a:t>Disadvantages</a:t>
                      </a:r>
                    </a:p>
                  </a:txBody>
                  <a:tcPr marL="0" marR="0" marT="0" marB="0" horzOverflow="overflow">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Can involve additional code and code complexity when the data model and interactions are simple.</a:t>
                      </a:r>
                    </a:p>
                  </a:txBody>
                  <a:tcPr marL="0" marR="0" marT="0" marB="0" horzOverflow="overflow">
                    <a:solidFill>
                      <a:srgbClr val="D0D8E8"/>
                    </a:solidFill>
                  </a:tcPr>
                </a:tc>
              </a:tr>
            </a:tbl>
          </a:graphicData>
        </a:graphic>
      </p:graphicFrame>
      <p:sp>
        <p:nvSpPr>
          <p:cNvPr id="10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106"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0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774251" y="58432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0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he organization of the Model-View-Controller"/>
          <p:cNvSpPr txBox="1">
            <a:spLocks noGrp="1"/>
          </p:cNvSpPr>
          <p:nvPr>
            <p:ph type="title" idx="4294967295"/>
          </p:nvPr>
        </p:nvSpPr>
        <p:spPr>
          <a:xfrm>
            <a:off x="457200" y="274637"/>
            <a:ext cx="7292975" cy="1143001"/>
          </a:xfrm>
          <a:prstGeom prst="rect">
            <a:avLst/>
          </a:prstGeom>
        </p:spPr>
        <p:txBody>
          <a:bodyPr>
            <a:normAutofit/>
          </a:bodyPr>
          <a:lstStyle/>
          <a:p>
            <a:r>
              <a:t>The organization of the Model-View-Controller </a:t>
            </a:r>
          </a:p>
        </p:txBody>
      </p:sp>
      <p:sp>
        <p:nvSpPr>
          <p:cNvPr id="11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111"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12" name="6" descr="6"/>
          <p:cNvPicPr>
            <a:picLocks noChangeAspect="1"/>
          </p:cNvPicPr>
          <p:nvPr/>
        </p:nvPicPr>
        <p:blipFill>
          <a:blip r:embed="rId4">
            <a:extLst/>
          </a:blip>
          <a:stretch>
            <a:fillRect/>
          </a:stretch>
        </p:blipFill>
        <p:spPr>
          <a:xfrm>
            <a:off x="1436687" y="1822411"/>
            <a:ext cx="5916613" cy="3875991"/>
          </a:xfrm>
          <a:prstGeom prst="rect">
            <a:avLst/>
          </a:prstGeom>
          <a:ln w="12700">
            <a:miter lim="400000"/>
          </a:ln>
        </p:spPr>
      </p:pic>
      <p:pic>
        <p:nvPicPr>
          <p:cNvPr id="113"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067549" y="4462057"/>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Web application architecture using the MVC pattern"/>
          <p:cNvSpPr txBox="1">
            <a:spLocks noGrp="1"/>
          </p:cNvSpPr>
          <p:nvPr>
            <p:ph type="title" idx="4294967295"/>
          </p:nvPr>
        </p:nvSpPr>
        <p:spPr>
          <a:xfrm>
            <a:off x="457200" y="274637"/>
            <a:ext cx="7292975" cy="1143001"/>
          </a:xfrm>
          <a:prstGeom prst="rect">
            <a:avLst/>
          </a:prstGeom>
        </p:spPr>
        <p:txBody>
          <a:bodyPr>
            <a:normAutofit/>
          </a:bodyPr>
          <a:lstStyle/>
          <a:p>
            <a:r>
              <a:t>Web application architecture using the MVC pattern </a:t>
            </a:r>
          </a:p>
        </p:txBody>
      </p:sp>
      <p:sp>
        <p:nvSpPr>
          <p:cNvPr id="11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117"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18" name="6" descr="6"/>
          <p:cNvPicPr>
            <a:picLocks noChangeAspect="1"/>
          </p:cNvPicPr>
          <p:nvPr/>
        </p:nvPicPr>
        <p:blipFill>
          <a:blip r:embed="rId4">
            <a:extLst/>
          </a:blip>
          <a:stretch>
            <a:fillRect/>
          </a:stretch>
        </p:blipFill>
        <p:spPr>
          <a:xfrm>
            <a:off x="2271040" y="1812959"/>
            <a:ext cx="4965701" cy="4206382"/>
          </a:xfrm>
          <a:prstGeom prst="rect">
            <a:avLst/>
          </a:prstGeom>
          <a:ln w="12700">
            <a:miter lim="400000"/>
          </a:ln>
        </p:spPr>
      </p:pic>
      <p:pic>
        <p:nvPicPr>
          <p:cNvPr id="119"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61545" y="3784495"/>
            <a:ext cx="571501" cy="571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146507" fill="hold"/>
                                        <p:tgtEl>
                                          <p:spTgt spid="1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1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Layered architecture"/>
          <p:cNvSpPr txBox="1">
            <a:spLocks noGrp="1"/>
          </p:cNvSpPr>
          <p:nvPr>
            <p:ph type="title" idx="4294967295"/>
          </p:nvPr>
        </p:nvSpPr>
        <p:spPr>
          <a:xfrm>
            <a:off x="457200" y="274637"/>
            <a:ext cx="7292975" cy="1143001"/>
          </a:xfrm>
          <a:prstGeom prst="rect">
            <a:avLst/>
          </a:prstGeom>
        </p:spPr>
        <p:txBody>
          <a:bodyPr lIns="44450" tIns="44450" rIns="44450" bIns="44450">
            <a:normAutofit/>
          </a:bodyPr>
          <a:lstStyle/>
          <a:p>
            <a:r>
              <a:t>Layered architecture</a:t>
            </a:r>
          </a:p>
        </p:txBody>
      </p:sp>
      <p:sp>
        <p:nvSpPr>
          <p:cNvPr id="122" name="Used to model the interfacing of sub-systems.…"/>
          <p:cNvSpPr txBox="1">
            <a:spLocks noGrp="1"/>
          </p:cNvSpPr>
          <p:nvPr>
            <p:ph type="body" idx="4294967295"/>
          </p:nvPr>
        </p:nvSpPr>
        <p:spPr>
          <a:xfrm>
            <a:off x="457200" y="1600200"/>
            <a:ext cx="8229600" cy="4525963"/>
          </a:xfrm>
          <a:prstGeom prst="rect">
            <a:avLst/>
          </a:prstGeom>
        </p:spPr>
        <p:txBody>
          <a:bodyPr lIns="44450" tIns="44450" rIns="44450" bIns="44450">
            <a:normAutofit/>
          </a:bodyPr>
          <a:lstStyle/>
          <a:p>
            <a:pPr>
              <a:spcBef>
                <a:spcPts val="600"/>
              </a:spcBef>
              <a:buFontTx/>
              <a:buChar char="◇"/>
              <a:defRPr sz="2400">
                <a:solidFill>
                  <a:srgbClr val="46424D"/>
                </a:solidFill>
                <a:latin typeface="Arial"/>
                <a:ea typeface="Arial"/>
                <a:cs typeface="Arial"/>
                <a:sym typeface="Arial"/>
              </a:defRPr>
            </a:pPr>
            <a:r>
              <a:t>Used to </a:t>
            </a:r>
            <a:r>
              <a:rPr>
                <a:solidFill>
                  <a:srgbClr val="FF0000"/>
                </a:solidFill>
              </a:rPr>
              <a:t>model the interfacing of sub-systems</a:t>
            </a:r>
            <a:r>
              <a:t>.</a:t>
            </a:r>
          </a:p>
          <a:p>
            <a:pPr>
              <a:spcBef>
                <a:spcPts val="600"/>
              </a:spcBef>
              <a:buFontTx/>
              <a:buChar char="◇"/>
              <a:defRPr sz="2400">
                <a:solidFill>
                  <a:srgbClr val="FF0000"/>
                </a:solidFill>
                <a:latin typeface="Arial"/>
                <a:ea typeface="Arial"/>
                <a:cs typeface="Arial"/>
                <a:sym typeface="Arial"/>
              </a:defRPr>
            </a:pPr>
            <a:r>
              <a:t>Organises the system into a set of layers </a:t>
            </a:r>
            <a:r>
              <a:rPr>
                <a:solidFill>
                  <a:srgbClr val="46424D"/>
                </a:solidFill>
              </a:rPr>
              <a:t>(or abstract machines) each of which provide a set of services.</a:t>
            </a:r>
          </a:p>
          <a:p>
            <a:pPr>
              <a:spcBef>
                <a:spcPts val="600"/>
              </a:spcBef>
              <a:buFontTx/>
              <a:buChar char="◇"/>
              <a:defRPr sz="2400">
                <a:solidFill>
                  <a:srgbClr val="46424D"/>
                </a:solidFill>
                <a:latin typeface="Arial"/>
                <a:ea typeface="Arial"/>
                <a:cs typeface="Arial"/>
                <a:sym typeface="Arial"/>
              </a:defRPr>
            </a:pPr>
            <a:r>
              <a:t>Supports the incremental development of sub-systems in different layers. When a layer interface changes, only the adjacent layer is affected.</a:t>
            </a:r>
          </a:p>
          <a:p>
            <a:pPr>
              <a:spcBef>
                <a:spcPts val="600"/>
              </a:spcBef>
              <a:buFontTx/>
              <a:buChar char="◇"/>
              <a:defRPr sz="2400">
                <a:solidFill>
                  <a:srgbClr val="46424D"/>
                </a:solidFill>
                <a:latin typeface="Arial"/>
                <a:ea typeface="Arial"/>
                <a:cs typeface="Arial"/>
                <a:sym typeface="Arial"/>
              </a:defRPr>
            </a:pPr>
            <a:r>
              <a:t>However, often artificial to structure systems in this way.</a:t>
            </a:r>
          </a:p>
        </p:txBody>
      </p:sp>
      <p:sp>
        <p:nvSpPr>
          <p:cNvPr id="123"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124"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2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562430" y="510672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2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he Layered architecture pattern"/>
          <p:cNvSpPr txBox="1">
            <a:spLocks noGrp="1"/>
          </p:cNvSpPr>
          <p:nvPr>
            <p:ph type="title" idx="4294967295"/>
          </p:nvPr>
        </p:nvSpPr>
        <p:spPr>
          <a:xfrm>
            <a:off x="457200" y="274637"/>
            <a:ext cx="7292975" cy="1143001"/>
          </a:xfrm>
          <a:prstGeom prst="rect">
            <a:avLst/>
          </a:prstGeom>
        </p:spPr>
        <p:txBody>
          <a:bodyPr>
            <a:normAutofit/>
          </a:bodyPr>
          <a:lstStyle/>
          <a:p>
            <a:r>
              <a:t>The Layered architecture pattern </a:t>
            </a:r>
          </a:p>
        </p:txBody>
      </p:sp>
      <p:graphicFrame>
        <p:nvGraphicFramePr>
          <p:cNvPr id="128" name="表格"/>
          <p:cNvGraphicFramePr/>
          <p:nvPr/>
        </p:nvGraphicFramePr>
        <p:xfrm>
          <a:off x="1023937" y="1443037"/>
          <a:ext cx="7189787" cy="5280024"/>
        </p:xfrm>
        <a:graphic>
          <a:graphicData uri="http://schemas.openxmlformats.org/drawingml/2006/table">
            <a:tbl>
              <a:tblPr>
                <a:tableStyleId>{4C3C2611-4C71-4FC5-86AE-919BDF0F9419}</a:tableStyleId>
              </a:tblPr>
              <a:tblGrid>
                <a:gridCol w="1962150"/>
                <a:gridCol w="5227637"/>
              </a:tblGrid>
              <a:tr h="371475">
                <a:tc>
                  <a:txBody>
                    <a:bodyPr/>
                    <a:lstStyle/>
                    <a:p>
                      <a:pPr algn="just">
                        <a:tabLst>
                          <a:tab pos="342900" algn="l"/>
                          <a:tab pos="685800" algn="l"/>
                          <a:tab pos="1028700" algn="l"/>
                        </a:tabLst>
                        <a:defRPr sz="1800"/>
                      </a:pPr>
                      <a:r>
                        <a:rPr sz="1400" b="1">
                          <a:latin typeface="+mn-lt"/>
                          <a:ea typeface="+mn-ea"/>
                          <a:cs typeface="+mn-cs"/>
                          <a:sym typeface="Helvetica"/>
                        </a:rPr>
                        <a:t>Name</a:t>
                      </a:r>
                    </a:p>
                  </a:txBody>
                  <a:tcPr marL="0" marR="0" marT="0" marB="0" horzOverflow="overflow">
                    <a:lnB w="38100">
                      <a:solidFill>
                        <a:srgbClr val="FFFFFF"/>
                      </a:solidFill>
                    </a:lnB>
                    <a:solidFill>
                      <a:schemeClr val="accent1"/>
                    </a:solidFill>
                  </a:tcPr>
                </a:tc>
                <a:tc>
                  <a:txBody>
                    <a:bodyPr/>
                    <a:lstStyle/>
                    <a:p>
                      <a:pPr algn="just">
                        <a:tabLst>
                          <a:tab pos="342900" algn="l"/>
                          <a:tab pos="685800" algn="l"/>
                          <a:tab pos="1028700" algn="l"/>
                        </a:tabLst>
                        <a:defRPr sz="1800"/>
                      </a:pPr>
                      <a:r>
                        <a:rPr sz="1400" b="1">
                          <a:latin typeface="+mn-lt"/>
                          <a:ea typeface="+mn-ea"/>
                          <a:cs typeface="+mn-cs"/>
                          <a:sym typeface="Helvetica"/>
                        </a:rPr>
                        <a:t>Layered architecture</a:t>
                      </a:r>
                    </a:p>
                  </a:txBody>
                  <a:tcPr marL="0" marR="0" marT="0" marB="0" horzOverflow="overflow">
                    <a:lnB w="38100">
                      <a:solidFill>
                        <a:srgbClr val="FFFFFF"/>
                      </a:solidFill>
                    </a:lnB>
                    <a:solidFill>
                      <a:schemeClr val="accent1"/>
                    </a:solidFill>
                  </a:tcPr>
                </a:tc>
              </a:tr>
              <a:tr h="1066800">
                <a:tc>
                  <a:txBody>
                    <a:bodyPr/>
                    <a:lstStyle/>
                    <a:p>
                      <a:pPr algn="just">
                        <a:tabLst>
                          <a:tab pos="342900" algn="l"/>
                          <a:tab pos="685800" algn="l"/>
                          <a:tab pos="1028700" algn="l"/>
                        </a:tabLst>
                        <a:defRPr sz="1800"/>
                      </a:pPr>
                      <a:r>
                        <a:rPr sz="1400" b="1">
                          <a:latin typeface="+mn-lt"/>
                          <a:ea typeface="+mn-ea"/>
                          <a:cs typeface="+mn-cs"/>
                          <a:sym typeface="Helvetica"/>
                        </a:rPr>
                        <a:t>Description</a:t>
                      </a:r>
                    </a:p>
                  </a:txBody>
                  <a:tcPr marL="0" marR="0" marT="0" marB="0" horzOverflow="overflow">
                    <a:lnT w="38100">
                      <a:solidFill>
                        <a:srgbClr val="FFFFFF"/>
                      </a:solidFill>
                    </a:lnT>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Organizes the system into layers with related functionality associated with each layer. A layer provides services to the layer above it so the lowest-level layers represent core services that are likely to be used throughout the system. See Figure 6.6.</a:t>
                      </a:r>
                    </a:p>
                  </a:txBody>
                  <a:tcPr marL="0" marR="0" marT="0" marB="0" horzOverflow="overflow">
                    <a:lnT w="38100">
                      <a:solidFill>
                        <a:srgbClr val="FFFFFF"/>
                      </a:solidFill>
                    </a:lnT>
                    <a:solidFill>
                      <a:srgbClr val="D0D8E8"/>
                    </a:solidFill>
                  </a:tcPr>
                </a:tc>
              </a:tr>
              <a:tr h="639762">
                <a:tc>
                  <a:txBody>
                    <a:bodyPr/>
                    <a:lstStyle/>
                    <a:p>
                      <a:pPr algn="just">
                        <a:tabLst>
                          <a:tab pos="342900" algn="l"/>
                          <a:tab pos="685800" algn="l"/>
                          <a:tab pos="1028700" algn="l"/>
                        </a:tabLst>
                        <a:defRPr sz="1800"/>
                      </a:pPr>
                      <a:r>
                        <a:rPr sz="1400" b="1">
                          <a:latin typeface="+mn-lt"/>
                          <a:ea typeface="+mn-ea"/>
                          <a:cs typeface="+mn-cs"/>
                          <a:sym typeface="Helvetica"/>
                        </a:rPr>
                        <a:t>Example</a:t>
                      </a:r>
                    </a:p>
                  </a:txBody>
                  <a:tcPr marL="0" marR="0" marT="0" marB="0" horzOverflow="overflow">
                    <a:solidFill>
                      <a:srgbClr val="E9EDF4"/>
                    </a:solidFill>
                  </a:tcPr>
                </a:tc>
                <a:tc>
                  <a:txBody>
                    <a:bodyPr/>
                    <a:lstStyle/>
                    <a:p>
                      <a:pPr algn="just">
                        <a:tabLst>
                          <a:tab pos="342900" algn="l"/>
                          <a:tab pos="685800" algn="l"/>
                          <a:tab pos="1028700" algn="l"/>
                        </a:tabLst>
                        <a:defRPr sz="1800"/>
                      </a:pPr>
                      <a:r>
                        <a:rPr sz="1400">
                          <a:latin typeface="+mn-lt"/>
                          <a:ea typeface="+mn-ea"/>
                          <a:cs typeface="+mn-cs"/>
                          <a:sym typeface="Helvetica"/>
                        </a:rPr>
                        <a:t>A layered model of a system for sharing copyright documents held in different libraries, as shown in Figure 6.7.</a:t>
                      </a:r>
                    </a:p>
                  </a:txBody>
                  <a:tcPr marL="0" marR="0" marT="0" marB="0" horzOverflow="overflow">
                    <a:solidFill>
                      <a:srgbClr val="E9EDF4"/>
                    </a:solidFill>
                  </a:tcPr>
                </a:tc>
              </a:tr>
              <a:tr h="1066800">
                <a:tc>
                  <a:txBody>
                    <a:bodyPr/>
                    <a:lstStyle/>
                    <a:p>
                      <a:pPr algn="just">
                        <a:tabLst>
                          <a:tab pos="342900" algn="l"/>
                          <a:tab pos="685800" algn="l"/>
                          <a:tab pos="1028700" algn="l"/>
                        </a:tabLst>
                        <a:defRPr sz="1800"/>
                      </a:pPr>
                      <a:r>
                        <a:rPr sz="1400" b="1">
                          <a:latin typeface="+mn-lt"/>
                          <a:ea typeface="+mn-ea"/>
                          <a:cs typeface="+mn-cs"/>
                          <a:sym typeface="Helvetica"/>
                        </a:rPr>
                        <a:t>When used</a:t>
                      </a:r>
                    </a:p>
                  </a:txBody>
                  <a:tcPr marL="0" marR="0" marT="0" marB="0" horzOverflow="overflow">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Used when building new facilities on top of existing systems; when the development is spread across several teams with each team responsibility for a layer of functionality; when there is a requirement for multi-level security.</a:t>
                      </a:r>
                    </a:p>
                  </a:txBody>
                  <a:tcPr marL="0" marR="0" marT="0" marB="0" horzOverflow="overflow">
                    <a:solidFill>
                      <a:srgbClr val="D0D8E8"/>
                    </a:solidFill>
                  </a:tcPr>
                </a:tc>
              </a:tr>
              <a:tr h="854075">
                <a:tc>
                  <a:txBody>
                    <a:bodyPr/>
                    <a:lstStyle/>
                    <a:p>
                      <a:pPr algn="just">
                        <a:tabLst>
                          <a:tab pos="342900" algn="l"/>
                          <a:tab pos="685800" algn="l"/>
                          <a:tab pos="1028700" algn="l"/>
                        </a:tabLst>
                        <a:defRPr sz="1800"/>
                      </a:pPr>
                      <a:r>
                        <a:rPr sz="1400" b="1">
                          <a:latin typeface="+mn-lt"/>
                          <a:ea typeface="+mn-ea"/>
                          <a:cs typeface="+mn-cs"/>
                          <a:sym typeface="Helvetica"/>
                        </a:rPr>
                        <a:t>Advantages</a:t>
                      </a:r>
                    </a:p>
                  </a:txBody>
                  <a:tcPr marL="0" marR="0" marT="0" marB="0" horzOverflow="overflow">
                    <a:solidFill>
                      <a:srgbClr val="E9EDF4"/>
                    </a:solidFill>
                  </a:tcPr>
                </a:tc>
                <a:tc>
                  <a:txBody>
                    <a:bodyPr/>
                    <a:lstStyle/>
                    <a:p>
                      <a:pPr algn="just">
                        <a:tabLst>
                          <a:tab pos="342900" algn="l"/>
                          <a:tab pos="685800" algn="l"/>
                          <a:tab pos="1028700" algn="l"/>
                        </a:tabLst>
                        <a:defRPr sz="1800"/>
                      </a:pPr>
                      <a:r>
                        <a:rPr sz="1400">
                          <a:latin typeface="+mn-lt"/>
                          <a:ea typeface="+mn-ea"/>
                          <a:cs typeface="+mn-cs"/>
                          <a:sym typeface="Helvetica"/>
                        </a:rPr>
                        <a:t>Allows replacement of entire layers so long as the interface is maintained. Redundant facilities (e.g., authentication) can be provided in each layer to increase the dependability of the system.</a:t>
                      </a:r>
                    </a:p>
                  </a:txBody>
                  <a:tcPr marL="0" marR="0" marT="0" marB="0" horzOverflow="overflow">
                    <a:solidFill>
                      <a:srgbClr val="E9EDF4"/>
                    </a:solidFill>
                  </a:tcPr>
                </a:tc>
              </a:tr>
              <a:tr h="1281112">
                <a:tc>
                  <a:txBody>
                    <a:bodyPr/>
                    <a:lstStyle/>
                    <a:p>
                      <a:pPr algn="just">
                        <a:tabLst>
                          <a:tab pos="342900" algn="l"/>
                          <a:tab pos="685800" algn="l"/>
                          <a:tab pos="1028700" algn="l"/>
                        </a:tabLst>
                        <a:defRPr sz="1800"/>
                      </a:pPr>
                      <a:r>
                        <a:rPr sz="1400" b="1">
                          <a:latin typeface="+mn-lt"/>
                          <a:ea typeface="+mn-ea"/>
                          <a:cs typeface="+mn-cs"/>
                          <a:sym typeface="Helvetica"/>
                        </a:rPr>
                        <a:t>Disadvantages</a:t>
                      </a:r>
                    </a:p>
                  </a:txBody>
                  <a:tcPr marL="0" marR="0" marT="0" marB="0" horzOverflow="overflow">
                    <a:solidFill>
                      <a:srgbClr val="D0D8E8"/>
                    </a:solidFill>
                  </a:tcPr>
                </a:tc>
                <a:tc>
                  <a:txBody>
                    <a:bodyPr/>
                    <a:lstStyle/>
                    <a:p>
                      <a:pPr algn="l">
                        <a:tabLst>
                          <a:tab pos="342900" algn="l"/>
                          <a:tab pos="685800" algn="l"/>
                          <a:tab pos="1028700" algn="l"/>
                        </a:tabLst>
                        <a:defRPr sz="1800"/>
                      </a:pPr>
                      <a:r>
                        <a:rPr sz="1400">
                          <a:latin typeface="+mn-lt"/>
                          <a:ea typeface="+mn-ea"/>
                          <a:cs typeface="+mn-cs"/>
                          <a:sym typeface="Helvetica"/>
                        </a:rPr>
                        <a:t>In practice, providing a clean separation between layers is often difficult and a high-level layer may have to interact directly with lower-level layers rather than through the layer immediately below it. Performance can be a problem because of multiple levels of interpretation of a service request as it is processed at each layer.</a:t>
                      </a:r>
                    </a:p>
                  </a:txBody>
                  <a:tcPr marL="0" marR="0" marT="0" marB="0" horzOverflow="overflow">
                    <a:solidFill>
                      <a:srgbClr val="D0D8E8"/>
                    </a:solidFill>
                  </a:tcPr>
                </a:tc>
              </a:tr>
            </a:tbl>
          </a:graphicData>
        </a:graphic>
      </p:graphicFrame>
      <p:sp>
        <p:nvSpPr>
          <p:cNvPr id="129"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130"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3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85935" y="441932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A generic layered architecture"/>
          <p:cNvSpPr txBox="1">
            <a:spLocks noGrp="1"/>
          </p:cNvSpPr>
          <p:nvPr>
            <p:ph type="title" idx="4294967295"/>
          </p:nvPr>
        </p:nvSpPr>
        <p:spPr>
          <a:xfrm>
            <a:off x="457200" y="274637"/>
            <a:ext cx="7292975" cy="1143001"/>
          </a:xfrm>
          <a:prstGeom prst="rect">
            <a:avLst/>
          </a:prstGeom>
        </p:spPr>
        <p:txBody>
          <a:bodyPr>
            <a:normAutofit/>
          </a:bodyPr>
          <a:lstStyle/>
          <a:p>
            <a:r>
              <a:t>A generic layered architecture </a:t>
            </a:r>
          </a:p>
        </p:txBody>
      </p:sp>
      <p:sp>
        <p:nvSpPr>
          <p:cNvPr id="134"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135"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36" name="6.6 LayeredArch.eps" descr="6.6 LayeredArch.eps"/>
          <p:cNvPicPr>
            <a:picLocks noChangeAspect="1"/>
          </p:cNvPicPr>
          <p:nvPr/>
        </p:nvPicPr>
        <p:blipFill>
          <a:blip r:embed="rId4">
            <a:extLst/>
          </a:blip>
          <a:stretch>
            <a:fillRect/>
          </a:stretch>
        </p:blipFill>
        <p:spPr>
          <a:xfrm>
            <a:off x="1626051" y="1600200"/>
            <a:ext cx="5501373" cy="3998913"/>
          </a:xfrm>
          <a:prstGeom prst="rect">
            <a:avLst/>
          </a:prstGeom>
          <a:ln w="12700">
            <a:miter lim="400000"/>
          </a:ln>
        </p:spPr>
      </p:pic>
      <p:pic>
        <p:nvPicPr>
          <p:cNvPr id="137"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298596" y="37147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3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oftware architecture"/>
          <p:cNvSpPr txBox="1">
            <a:spLocks noGrp="1"/>
          </p:cNvSpPr>
          <p:nvPr>
            <p:ph type="title" idx="4294967295"/>
          </p:nvPr>
        </p:nvSpPr>
        <p:spPr>
          <a:xfrm>
            <a:off x="457200" y="274637"/>
            <a:ext cx="7292975" cy="1143001"/>
          </a:xfrm>
          <a:prstGeom prst="rect">
            <a:avLst/>
          </a:prstGeom>
        </p:spPr>
        <p:txBody>
          <a:bodyPr>
            <a:normAutofit/>
          </a:bodyPr>
          <a:lstStyle/>
          <a:p>
            <a:r>
              <a:t>Software architecture</a:t>
            </a:r>
          </a:p>
        </p:txBody>
      </p:sp>
      <p:sp>
        <p:nvSpPr>
          <p:cNvPr id="29" name="The design process for identifying the sub-systems making up a system and the framework for sub-system control and communication is architectural design.…"/>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The design process </a:t>
            </a:r>
            <a:r>
              <a:rPr>
                <a:solidFill>
                  <a:srgbClr val="FF0000"/>
                </a:solidFill>
              </a:rPr>
              <a:t>for identifying the sub-systems making up a system and the framework for sub-system control and communication</a:t>
            </a:r>
            <a:r>
              <a:t> is </a:t>
            </a:r>
            <a:r>
              <a:rPr>
                <a:solidFill>
                  <a:schemeClr val="accent1"/>
                </a:solidFill>
              </a:rPr>
              <a:t>architectural design</a:t>
            </a:r>
            <a:r>
              <a:rPr i="1"/>
              <a:t>.</a:t>
            </a:r>
          </a:p>
          <a:p>
            <a:pPr>
              <a:spcBef>
                <a:spcPts val="600"/>
              </a:spcBef>
              <a:buFontTx/>
              <a:buChar char="◇"/>
              <a:defRPr sz="2400">
                <a:solidFill>
                  <a:srgbClr val="46424D"/>
                </a:solidFill>
                <a:latin typeface="Arial"/>
                <a:ea typeface="Arial"/>
                <a:cs typeface="Arial"/>
                <a:sym typeface="Arial"/>
              </a:defRPr>
            </a:pPr>
            <a:r>
              <a:t>The output of this design process is a description of the</a:t>
            </a:r>
            <a:r>
              <a:rPr i="1"/>
              <a:t> </a:t>
            </a:r>
            <a:r>
              <a:rPr>
                <a:solidFill>
                  <a:schemeClr val="accent1"/>
                </a:solidFill>
              </a:rPr>
              <a:t>software architecture.</a:t>
            </a:r>
          </a:p>
          <a:p>
            <a:pPr>
              <a:spcBef>
                <a:spcPts val="600"/>
              </a:spcBef>
              <a:buFontTx/>
              <a:buChar char="◇"/>
              <a:defRPr sz="2400">
                <a:solidFill>
                  <a:srgbClr val="FC2C2C"/>
                </a:solidFill>
                <a:latin typeface="Arial"/>
                <a:ea typeface="Arial"/>
                <a:cs typeface="Arial"/>
                <a:sym typeface="Arial"/>
              </a:defRPr>
            </a:pPr>
            <a:r>
              <a:t>An early stage</a:t>
            </a:r>
            <a:r>
              <a:rPr>
                <a:solidFill>
                  <a:srgbClr val="46424D"/>
                </a:solidFill>
              </a:rPr>
              <a:t> of the system design process.</a:t>
            </a:r>
          </a:p>
          <a:p>
            <a:pPr>
              <a:spcBef>
                <a:spcPts val="600"/>
              </a:spcBef>
              <a:buFontTx/>
              <a:buChar char="◇"/>
              <a:defRPr sz="2400">
                <a:solidFill>
                  <a:srgbClr val="46424D"/>
                </a:solidFill>
                <a:latin typeface="Arial"/>
                <a:ea typeface="Arial"/>
                <a:cs typeface="Arial"/>
                <a:sym typeface="Arial"/>
              </a:defRPr>
            </a:pPr>
            <a:r>
              <a:t>Represents </a:t>
            </a:r>
            <a:r>
              <a:rPr>
                <a:solidFill>
                  <a:srgbClr val="FC2C2C"/>
                </a:solidFill>
              </a:rPr>
              <a:t>the link between specification and design</a:t>
            </a:r>
            <a:r>
              <a:t> processes.</a:t>
            </a:r>
          </a:p>
          <a:p>
            <a:pPr>
              <a:spcBef>
                <a:spcPts val="600"/>
              </a:spcBef>
              <a:buFontTx/>
              <a:buChar char="◇"/>
              <a:defRPr sz="2400">
                <a:solidFill>
                  <a:srgbClr val="46424D"/>
                </a:solidFill>
                <a:latin typeface="Arial"/>
                <a:ea typeface="Arial"/>
                <a:cs typeface="Arial"/>
                <a:sym typeface="Arial"/>
              </a:defRPr>
            </a:pPr>
            <a:r>
              <a:t>Often carried out in </a:t>
            </a:r>
            <a:r>
              <a:rPr>
                <a:solidFill>
                  <a:srgbClr val="FC2C2C"/>
                </a:solidFill>
              </a:rPr>
              <a:t>parallel with some specification activities.</a:t>
            </a:r>
          </a:p>
        </p:txBody>
      </p:sp>
      <p:sp>
        <p:nvSpPr>
          <p:cNvPr id="30"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31"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32"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he architecture of the LIBSYS system"/>
          <p:cNvSpPr txBox="1">
            <a:spLocks noGrp="1"/>
          </p:cNvSpPr>
          <p:nvPr>
            <p:ph type="title" idx="4294967295"/>
          </p:nvPr>
        </p:nvSpPr>
        <p:spPr>
          <a:xfrm>
            <a:off x="457200" y="274637"/>
            <a:ext cx="7292975" cy="1143001"/>
          </a:xfrm>
          <a:prstGeom prst="rect">
            <a:avLst/>
          </a:prstGeom>
        </p:spPr>
        <p:txBody>
          <a:bodyPr>
            <a:normAutofit/>
          </a:bodyPr>
          <a:lstStyle/>
          <a:p>
            <a:r>
              <a:t>The architecture of the LIBSYS system </a:t>
            </a:r>
          </a:p>
        </p:txBody>
      </p:sp>
      <p:sp>
        <p:nvSpPr>
          <p:cNvPr id="14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141"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42" name="6.7 LIBSYSArch.eps" descr="6.7 LIBSYSArch.eps"/>
          <p:cNvPicPr>
            <a:picLocks noChangeAspect="1"/>
          </p:cNvPicPr>
          <p:nvPr/>
        </p:nvPicPr>
        <p:blipFill>
          <a:blip r:embed="rId4">
            <a:extLst/>
          </a:blip>
          <a:stretch>
            <a:fillRect/>
          </a:stretch>
        </p:blipFill>
        <p:spPr>
          <a:xfrm>
            <a:off x="1794671" y="1600200"/>
            <a:ext cx="5554658" cy="4525963"/>
          </a:xfrm>
          <a:prstGeom prst="rect">
            <a:avLst/>
          </a:prstGeom>
          <a:ln w="12700">
            <a:miter lim="400000"/>
          </a:ln>
        </p:spPr>
      </p:pic>
      <p:pic>
        <p:nvPicPr>
          <p:cNvPr id="143"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659812" y="37147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pository architecture"/>
          <p:cNvSpPr txBox="1">
            <a:spLocks noGrp="1"/>
          </p:cNvSpPr>
          <p:nvPr>
            <p:ph type="title" idx="4294967295"/>
          </p:nvPr>
        </p:nvSpPr>
        <p:spPr>
          <a:xfrm>
            <a:off x="457200" y="274637"/>
            <a:ext cx="7292975" cy="1143001"/>
          </a:xfrm>
          <a:prstGeom prst="rect">
            <a:avLst/>
          </a:prstGeom>
        </p:spPr>
        <p:txBody>
          <a:bodyPr lIns="44450" tIns="44450" rIns="44450" bIns="44450">
            <a:normAutofit/>
          </a:bodyPr>
          <a:lstStyle/>
          <a:p>
            <a:r>
              <a:t>Repository architecture</a:t>
            </a:r>
          </a:p>
        </p:txBody>
      </p:sp>
      <p:sp>
        <p:nvSpPr>
          <p:cNvPr id="146" name="Sub-systems must exchange data. This may be done in two ways:…"/>
          <p:cNvSpPr txBox="1">
            <a:spLocks noGrp="1"/>
          </p:cNvSpPr>
          <p:nvPr>
            <p:ph type="body" idx="4294967295"/>
          </p:nvPr>
        </p:nvSpPr>
        <p:spPr>
          <a:xfrm>
            <a:off x="457200" y="1600200"/>
            <a:ext cx="8229600" cy="4525963"/>
          </a:xfrm>
          <a:prstGeom prst="rect">
            <a:avLst/>
          </a:prstGeom>
        </p:spPr>
        <p:txBody>
          <a:bodyPr lIns="44450" tIns="44450" rIns="44450" bIns="44450">
            <a:normAutofit/>
          </a:bodyPr>
          <a:lstStyle/>
          <a:p>
            <a:pPr>
              <a:lnSpc>
                <a:spcPct val="90000"/>
              </a:lnSpc>
              <a:spcBef>
                <a:spcPts val="600"/>
              </a:spcBef>
              <a:buFontTx/>
              <a:buChar char="◇"/>
              <a:defRPr sz="2400">
                <a:solidFill>
                  <a:srgbClr val="46424D"/>
                </a:solidFill>
                <a:latin typeface="Arial"/>
                <a:ea typeface="Arial"/>
                <a:cs typeface="Arial"/>
                <a:sym typeface="Arial"/>
              </a:defRPr>
            </a:pPr>
            <a:r>
              <a:t>Sub-systems must exchange data. This may be done in two ways:</a:t>
            </a:r>
          </a:p>
          <a:p>
            <a:pPr marL="742950" lvl="1" indent="-285750">
              <a:lnSpc>
                <a:spcPct val="90000"/>
              </a:lnSpc>
              <a:spcBef>
                <a:spcPts val="300"/>
              </a:spcBef>
              <a:buSzPct val="100000"/>
              <a:buFontTx/>
              <a:buChar char="▪"/>
              <a:defRPr sz="2000">
                <a:solidFill>
                  <a:srgbClr val="FF0000"/>
                </a:solidFill>
                <a:latin typeface="Arial"/>
                <a:ea typeface="Arial"/>
                <a:cs typeface="Arial"/>
                <a:sym typeface="Arial"/>
              </a:defRPr>
            </a:pPr>
            <a:r>
              <a:t>Shared data is held in a central database or repository </a:t>
            </a:r>
            <a:r>
              <a:rPr>
                <a:solidFill>
                  <a:srgbClr val="46424D"/>
                </a:solidFill>
              </a:rPr>
              <a:t>and may be accessed by all sub-systems;</a:t>
            </a:r>
          </a:p>
          <a:p>
            <a:pPr marL="742950" lvl="1" indent="-285750">
              <a:lnSpc>
                <a:spcPct val="90000"/>
              </a:lnSpc>
              <a:spcBef>
                <a:spcPts val="300"/>
              </a:spcBef>
              <a:buSzPct val="100000"/>
              <a:buFontTx/>
              <a:buChar char="▪"/>
              <a:defRPr sz="2000">
                <a:solidFill>
                  <a:srgbClr val="FF0000"/>
                </a:solidFill>
                <a:latin typeface="Arial"/>
                <a:ea typeface="Arial"/>
                <a:cs typeface="Arial"/>
                <a:sym typeface="Arial"/>
              </a:defRPr>
            </a:pPr>
            <a:r>
              <a:t>Each sub-system maintains its own database </a:t>
            </a:r>
            <a:r>
              <a:rPr>
                <a:solidFill>
                  <a:srgbClr val="46424D"/>
                </a:solidFill>
              </a:rPr>
              <a:t>and passes data explicitly to other sub-systems.</a:t>
            </a:r>
          </a:p>
          <a:p>
            <a:pPr>
              <a:lnSpc>
                <a:spcPct val="90000"/>
              </a:lnSpc>
              <a:spcBef>
                <a:spcPts val="600"/>
              </a:spcBef>
              <a:buFontTx/>
              <a:buChar char="◇"/>
              <a:defRPr sz="2400">
                <a:solidFill>
                  <a:srgbClr val="46424D"/>
                </a:solidFill>
                <a:latin typeface="Arial"/>
                <a:ea typeface="Arial"/>
                <a:cs typeface="Arial"/>
                <a:sym typeface="Arial"/>
              </a:defRPr>
            </a:pPr>
            <a:r>
              <a:t>When large amounts of data are to be shared, the repository model of sharing is most commonly used a this is an efficient data sharing mechanism.</a:t>
            </a:r>
          </a:p>
        </p:txBody>
      </p:sp>
      <p:sp>
        <p:nvSpPr>
          <p:cNvPr id="147"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148"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4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343122" y="4943615"/>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he Repository pattern"/>
          <p:cNvSpPr txBox="1">
            <a:spLocks noGrp="1"/>
          </p:cNvSpPr>
          <p:nvPr>
            <p:ph type="title" idx="4294967295"/>
          </p:nvPr>
        </p:nvSpPr>
        <p:spPr>
          <a:xfrm>
            <a:off x="457200" y="274637"/>
            <a:ext cx="7292975" cy="1143001"/>
          </a:xfrm>
          <a:prstGeom prst="rect">
            <a:avLst/>
          </a:prstGeom>
        </p:spPr>
        <p:txBody>
          <a:bodyPr>
            <a:normAutofit/>
          </a:bodyPr>
          <a:lstStyle/>
          <a:p>
            <a:r>
              <a:t>The Repository pattern </a:t>
            </a:r>
          </a:p>
        </p:txBody>
      </p:sp>
      <p:graphicFrame>
        <p:nvGraphicFramePr>
          <p:cNvPr id="152" name="表格"/>
          <p:cNvGraphicFramePr/>
          <p:nvPr/>
        </p:nvGraphicFramePr>
        <p:xfrm>
          <a:off x="1214437" y="1417637"/>
          <a:ext cx="6596062" cy="5066029"/>
        </p:xfrm>
        <a:graphic>
          <a:graphicData uri="http://schemas.openxmlformats.org/drawingml/2006/table">
            <a:tbl>
              <a:tblPr>
                <a:tableStyleId>{4C3C2611-4C71-4FC5-86AE-919BDF0F9419}</a:tableStyleId>
              </a:tblPr>
              <a:tblGrid>
                <a:gridCol w="1550987"/>
                <a:gridCol w="5045075"/>
              </a:tblGrid>
              <a:tr h="371475">
                <a:tc>
                  <a:txBody>
                    <a:bodyPr/>
                    <a:lstStyle/>
                    <a:p>
                      <a:pPr algn="just">
                        <a:tabLst>
                          <a:tab pos="342900" algn="l"/>
                          <a:tab pos="685800" algn="l"/>
                          <a:tab pos="1028700" algn="l"/>
                        </a:tabLst>
                        <a:defRPr sz="1800"/>
                      </a:pPr>
                      <a:r>
                        <a:rPr sz="1400" b="1">
                          <a:latin typeface="+mn-lt"/>
                          <a:ea typeface="+mn-ea"/>
                          <a:cs typeface="+mn-cs"/>
                          <a:sym typeface="Helvetica"/>
                        </a:rPr>
                        <a:t>Name</a:t>
                      </a:r>
                    </a:p>
                  </a:txBody>
                  <a:tcPr marL="0" marR="0" marT="0" marB="0" horzOverflow="overflow">
                    <a:lnB w="38100">
                      <a:solidFill>
                        <a:srgbClr val="FFFFFF"/>
                      </a:solidFill>
                    </a:lnB>
                    <a:solidFill>
                      <a:schemeClr val="accent1"/>
                    </a:solidFill>
                  </a:tcPr>
                </a:tc>
                <a:tc>
                  <a:txBody>
                    <a:bodyPr/>
                    <a:lstStyle/>
                    <a:p>
                      <a:pPr algn="just">
                        <a:tabLst>
                          <a:tab pos="342900" algn="l"/>
                          <a:tab pos="685800" algn="l"/>
                          <a:tab pos="1028700" algn="l"/>
                        </a:tabLst>
                        <a:defRPr sz="1800"/>
                      </a:pPr>
                      <a:r>
                        <a:rPr sz="1400" b="1">
                          <a:latin typeface="+mn-lt"/>
                          <a:ea typeface="+mn-ea"/>
                          <a:cs typeface="+mn-cs"/>
                          <a:sym typeface="Helvetica"/>
                        </a:rPr>
                        <a:t>Repository </a:t>
                      </a:r>
                    </a:p>
                  </a:txBody>
                  <a:tcPr marL="0" marR="0" marT="0" marB="0" horzOverflow="overflow">
                    <a:lnB w="38100">
                      <a:solidFill>
                        <a:srgbClr val="FFFFFF"/>
                      </a:solidFill>
                    </a:lnB>
                    <a:solidFill>
                      <a:schemeClr val="accent1"/>
                    </a:solidFill>
                  </a:tcPr>
                </a:tc>
              </a:tr>
              <a:tr h="639762">
                <a:tc>
                  <a:txBody>
                    <a:bodyPr/>
                    <a:lstStyle/>
                    <a:p>
                      <a:pPr algn="just">
                        <a:tabLst>
                          <a:tab pos="342900" algn="l"/>
                          <a:tab pos="685800" algn="l"/>
                          <a:tab pos="1028700" algn="l"/>
                        </a:tabLst>
                        <a:defRPr sz="1800"/>
                      </a:pPr>
                      <a:r>
                        <a:rPr sz="1400" b="1">
                          <a:latin typeface="+mn-lt"/>
                          <a:ea typeface="+mn-ea"/>
                          <a:cs typeface="+mn-cs"/>
                          <a:sym typeface="Helvetica"/>
                        </a:rPr>
                        <a:t>Description</a:t>
                      </a:r>
                    </a:p>
                  </a:txBody>
                  <a:tcPr marL="0" marR="0" marT="0" marB="0" horzOverflow="overflow">
                    <a:lnT w="38100">
                      <a:solidFill>
                        <a:srgbClr val="FFFFFF"/>
                      </a:solidFill>
                    </a:lnT>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All data in a system is managed in a central repository that is accessible to all system components. Components do not interact directly, only through the repository. </a:t>
                      </a:r>
                    </a:p>
                  </a:txBody>
                  <a:tcPr marL="0" marR="0" marT="0" marB="0" horzOverflow="overflow">
                    <a:lnT w="38100">
                      <a:solidFill>
                        <a:srgbClr val="FFFFFF"/>
                      </a:solidFill>
                    </a:lnT>
                    <a:solidFill>
                      <a:srgbClr val="D0D8E8"/>
                    </a:solidFill>
                  </a:tcPr>
                </a:tc>
              </a:tr>
              <a:tr h="854075">
                <a:tc>
                  <a:txBody>
                    <a:bodyPr/>
                    <a:lstStyle/>
                    <a:p>
                      <a:pPr algn="just">
                        <a:tabLst>
                          <a:tab pos="342900" algn="l"/>
                          <a:tab pos="685800" algn="l"/>
                          <a:tab pos="1028700" algn="l"/>
                        </a:tabLst>
                        <a:defRPr sz="1800"/>
                      </a:pPr>
                      <a:r>
                        <a:rPr sz="1400" b="1">
                          <a:latin typeface="+mn-lt"/>
                          <a:ea typeface="+mn-ea"/>
                          <a:cs typeface="+mn-cs"/>
                          <a:sym typeface="Helvetica"/>
                        </a:rPr>
                        <a:t>Example</a:t>
                      </a:r>
                    </a:p>
                  </a:txBody>
                  <a:tcPr marL="0" marR="0" marT="0" marB="0" horzOverflow="overflow">
                    <a:solidFill>
                      <a:srgbClr val="E9EDF4"/>
                    </a:solidFill>
                  </a:tcPr>
                </a:tc>
                <a:tc>
                  <a:txBody>
                    <a:bodyPr/>
                    <a:lstStyle/>
                    <a:p>
                      <a:pPr algn="just">
                        <a:tabLst>
                          <a:tab pos="342900" algn="l"/>
                          <a:tab pos="685800" algn="l"/>
                          <a:tab pos="1028700" algn="l"/>
                        </a:tabLst>
                        <a:defRPr sz="1800"/>
                      </a:pPr>
                      <a:r>
                        <a:rPr sz="1400">
                          <a:latin typeface="+mn-lt"/>
                          <a:ea typeface="+mn-ea"/>
                          <a:cs typeface="+mn-cs"/>
                          <a:sym typeface="Helvetica"/>
                        </a:rPr>
                        <a:t>Figure 6.9 is an example of an IDE where the components use a repository of system design information. Each software tool generates information which is then available for use by other tools.</a:t>
                      </a:r>
                    </a:p>
                  </a:txBody>
                  <a:tcPr marL="0" marR="0" marT="0" marB="0" horzOverflow="overflow">
                    <a:solidFill>
                      <a:srgbClr val="E9EDF4"/>
                    </a:solidFill>
                  </a:tcPr>
                </a:tc>
              </a:tr>
              <a:tr h="1066800">
                <a:tc>
                  <a:txBody>
                    <a:bodyPr/>
                    <a:lstStyle/>
                    <a:p>
                      <a:pPr algn="just">
                        <a:tabLst>
                          <a:tab pos="342900" algn="l"/>
                          <a:tab pos="685800" algn="l"/>
                          <a:tab pos="1028700" algn="l"/>
                        </a:tabLst>
                        <a:defRPr sz="1800"/>
                      </a:pPr>
                      <a:r>
                        <a:rPr sz="1400" b="1">
                          <a:latin typeface="+mn-lt"/>
                          <a:ea typeface="+mn-ea"/>
                          <a:cs typeface="+mn-cs"/>
                          <a:sym typeface="Helvetica"/>
                        </a:rPr>
                        <a:t>When used</a:t>
                      </a:r>
                    </a:p>
                  </a:txBody>
                  <a:tcPr marL="0" marR="0" marT="0" marB="0" horzOverflow="overflow">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You should use this pattern when you have a system in which large volumes of information are generated that has to be stored for a long time. You may also use it in data-driven systems where the inclusion of data in the repository triggers an action or tool.</a:t>
                      </a:r>
                    </a:p>
                  </a:txBody>
                  <a:tcPr marL="0" marR="0" marT="0" marB="0" horzOverflow="overflow">
                    <a:solidFill>
                      <a:srgbClr val="D0D8E8"/>
                    </a:solidFill>
                  </a:tcPr>
                </a:tc>
              </a:tr>
              <a:tr h="1066800">
                <a:tc>
                  <a:txBody>
                    <a:bodyPr/>
                    <a:lstStyle/>
                    <a:p>
                      <a:pPr algn="just">
                        <a:tabLst>
                          <a:tab pos="342900" algn="l"/>
                          <a:tab pos="685800" algn="l"/>
                          <a:tab pos="1028700" algn="l"/>
                        </a:tabLst>
                        <a:defRPr sz="1800"/>
                      </a:pPr>
                      <a:r>
                        <a:rPr sz="1400" b="1">
                          <a:latin typeface="+mn-lt"/>
                          <a:ea typeface="+mn-ea"/>
                          <a:cs typeface="+mn-cs"/>
                          <a:sym typeface="Helvetica"/>
                        </a:rPr>
                        <a:t>Advantages</a:t>
                      </a:r>
                    </a:p>
                  </a:txBody>
                  <a:tcPr marL="0" marR="0" marT="0" marB="0" horzOverflow="overflow">
                    <a:solidFill>
                      <a:srgbClr val="E9EDF4"/>
                    </a:solidFill>
                  </a:tcPr>
                </a:tc>
                <a:tc>
                  <a:txBody>
                    <a:bodyPr/>
                    <a:lstStyle/>
                    <a:p>
                      <a:pPr algn="just">
                        <a:tabLst>
                          <a:tab pos="342900" algn="l"/>
                          <a:tab pos="685800" algn="l"/>
                          <a:tab pos="1028700" algn="l"/>
                        </a:tabLst>
                        <a:defRPr sz="1800"/>
                      </a:pPr>
                      <a:r>
                        <a:rPr sz="1400">
                          <a:latin typeface="+mn-lt"/>
                          <a:ea typeface="+mn-ea"/>
                          <a:cs typeface="+mn-cs"/>
                          <a:sym typeface="Helvetica"/>
                        </a:rPr>
                        <a:t>Components can be independent—they do not need to know of the existence of other components. Changes made by one component can be propagated to all components. All data can be managed consistently (e.g., backups done at the same time) as it is all in one place. </a:t>
                      </a:r>
                    </a:p>
                  </a:txBody>
                  <a:tcPr marL="0" marR="0" marT="0" marB="0" horzOverflow="overflow">
                    <a:solidFill>
                      <a:srgbClr val="E9EDF4"/>
                    </a:solidFill>
                  </a:tcPr>
                </a:tc>
              </a:tr>
              <a:tr h="1066800">
                <a:tc>
                  <a:txBody>
                    <a:bodyPr/>
                    <a:lstStyle/>
                    <a:p>
                      <a:pPr algn="just">
                        <a:tabLst>
                          <a:tab pos="342900" algn="l"/>
                          <a:tab pos="685800" algn="l"/>
                          <a:tab pos="1028700" algn="l"/>
                        </a:tabLst>
                        <a:defRPr sz="1800"/>
                      </a:pPr>
                      <a:r>
                        <a:rPr sz="1400" b="1">
                          <a:latin typeface="+mn-lt"/>
                          <a:ea typeface="+mn-ea"/>
                          <a:cs typeface="+mn-cs"/>
                          <a:sym typeface="Helvetica"/>
                        </a:rPr>
                        <a:t>Disadvantages</a:t>
                      </a:r>
                    </a:p>
                  </a:txBody>
                  <a:tcPr marL="0" marR="0" marT="0" marB="0" horzOverflow="overflow">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The repository is a single point of failure so problems in the repository affect the whole system. May be inefficiencies in organizing all communication through the repository. Distributing the repository across several computers may be difficult.</a:t>
                      </a:r>
                    </a:p>
                  </a:txBody>
                  <a:tcPr marL="0" marR="0" marT="0" marB="0" horzOverflow="overflow">
                    <a:solidFill>
                      <a:srgbClr val="D0D8E8"/>
                    </a:solidFill>
                  </a:tcPr>
                </a:tc>
              </a:tr>
            </a:tbl>
          </a:graphicData>
        </a:graphic>
      </p:graphicFrame>
      <p:sp>
        <p:nvSpPr>
          <p:cNvPr id="153"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154"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5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171450" y="371475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A repository architecture for an IDE"/>
          <p:cNvSpPr txBox="1">
            <a:spLocks noGrp="1"/>
          </p:cNvSpPr>
          <p:nvPr>
            <p:ph type="title" idx="4294967295"/>
          </p:nvPr>
        </p:nvSpPr>
        <p:spPr>
          <a:xfrm>
            <a:off x="457200" y="274637"/>
            <a:ext cx="7292975" cy="1143001"/>
          </a:xfrm>
          <a:prstGeom prst="rect">
            <a:avLst/>
          </a:prstGeom>
        </p:spPr>
        <p:txBody>
          <a:bodyPr>
            <a:normAutofit/>
          </a:bodyPr>
          <a:lstStyle/>
          <a:p>
            <a:r>
              <a:t>A repository architecture for an IDE </a:t>
            </a:r>
          </a:p>
        </p:txBody>
      </p:sp>
      <p:sp>
        <p:nvSpPr>
          <p:cNvPr id="158"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159"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60" name="6.9 RepositoryIDE.eps" descr="6.9 RepositoryIDE.eps"/>
          <p:cNvPicPr>
            <a:picLocks noChangeAspect="1"/>
          </p:cNvPicPr>
          <p:nvPr/>
        </p:nvPicPr>
        <p:blipFill>
          <a:blip r:embed="rId4">
            <a:extLst/>
          </a:blip>
          <a:stretch>
            <a:fillRect/>
          </a:stretch>
        </p:blipFill>
        <p:spPr>
          <a:xfrm>
            <a:off x="754062" y="1993196"/>
            <a:ext cx="7245351" cy="3198634"/>
          </a:xfrm>
          <a:prstGeom prst="rect">
            <a:avLst/>
          </a:prstGeom>
          <a:ln w="12700">
            <a:miter lim="400000"/>
          </a:ln>
        </p:spPr>
      </p:pic>
      <p:pic>
        <p:nvPicPr>
          <p:cNvPr id="161"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1484189" y="417465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lient-server architecture"/>
          <p:cNvSpPr txBox="1">
            <a:spLocks noGrp="1"/>
          </p:cNvSpPr>
          <p:nvPr>
            <p:ph type="title" idx="4294967295"/>
          </p:nvPr>
        </p:nvSpPr>
        <p:spPr>
          <a:xfrm>
            <a:off x="457200" y="274637"/>
            <a:ext cx="7292975" cy="1143001"/>
          </a:xfrm>
          <a:prstGeom prst="rect">
            <a:avLst/>
          </a:prstGeom>
        </p:spPr>
        <p:txBody>
          <a:bodyPr lIns="44450" tIns="44450" rIns="44450" bIns="44450">
            <a:normAutofit/>
          </a:bodyPr>
          <a:lstStyle/>
          <a:p>
            <a:r>
              <a:t>Client-server architecture</a:t>
            </a:r>
          </a:p>
        </p:txBody>
      </p:sp>
      <p:sp>
        <p:nvSpPr>
          <p:cNvPr id="164" name="Distributed system model which shows how data and processing is distributed across a range of components.…"/>
          <p:cNvSpPr txBox="1">
            <a:spLocks noGrp="1"/>
          </p:cNvSpPr>
          <p:nvPr>
            <p:ph type="body" idx="4294967295"/>
          </p:nvPr>
        </p:nvSpPr>
        <p:spPr>
          <a:xfrm>
            <a:off x="457200" y="1600200"/>
            <a:ext cx="8229600" cy="4525963"/>
          </a:xfrm>
          <a:prstGeom prst="rect">
            <a:avLst/>
          </a:prstGeom>
        </p:spPr>
        <p:txBody>
          <a:bodyPr lIns="44450" tIns="44450" rIns="44450" bIns="44450">
            <a:normAutofit/>
          </a:bodyPr>
          <a:lstStyle/>
          <a:p>
            <a:pPr>
              <a:lnSpc>
                <a:spcPct val="90000"/>
              </a:lnSpc>
              <a:spcBef>
                <a:spcPts val="600"/>
              </a:spcBef>
              <a:buFontTx/>
              <a:buChar char="◇"/>
              <a:defRPr sz="2400">
                <a:solidFill>
                  <a:srgbClr val="46424D"/>
                </a:solidFill>
                <a:latin typeface="Arial"/>
                <a:ea typeface="Arial"/>
                <a:cs typeface="Arial"/>
                <a:sym typeface="Arial"/>
              </a:defRPr>
            </a:pPr>
            <a:r>
              <a:t>Distributed system model which </a:t>
            </a:r>
            <a:r>
              <a:rPr>
                <a:solidFill>
                  <a:srgbClr val="FC2C2C"/>
                </a:solidFill>
              </a:rPr>
              <a:t>shows how data and processing is distributed across a range of components</a:t>
            </a:r>
            <a:r>
              <a:t>.</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Can be implemented on a single computer.</a:t>
            </a:r>
          </a:p>
          <a:p>
            <a:pPr>
              <a:lnSpc>
                <a:spcPct val="90000"/>
              </a:lnSpc>
              <a:spcBef>
                <a:spcPts val="600"/>
              </a:spcBef>
              <a:buFontTx/>
              <a:buChar char="◇"/>
              <a:defRPr sz="2400">
                <a:solidFill>
                  <a:srgbClr val="46424D"/>
                </a:solidFill>
                <a:latin typeface="Arial"/>
                <a:ea typeface="Arial"/>
                <a:cs typeface="Arial"/>
                <a:sym typeface="Arial"/>
              </a:defRPr>
            </a:pPr>
            <a:r>
              <a:t>Set of stand-alone servers which provide specific services such as printing, data management, etc.</a:t>
            </a:r>
          </a:p>
          <a:p>
            <a:pPr>
              <a:lnSpc>
                <a:spcPct val="90000"/>
              </a:lnSpc>
              <a:spcBef>
                <a:spcPts val="600"/>
              </a:spcBef>
              <a:buFontTx/>
              <a:buChar char="◇"/>
              <a:defRPr sz="2400">
                <a:solidFill>
                  <a:srgbClr val="46424D"/>
                </a:solidFill>
                <a:latin typeface="Arial"/>
                <a:ea typeface="Arial"/>
                <a:cs typeface="Arial"/>
                <a:sym typeface="Arial"/>
              </a:defRPr>
            </a:pPr>
            <a:r>
              <a:t>Set of clients which call on these services.</a:t>
            </a:r>
          </a:p>
          <a:p>
            <a:pPr>
              <a:lnSpc>
                <a:spcPct val="90000"/>
              </a:lnSpc>
              <a:spcBef>
                <a:spcPts val="600"/>
              </a:spcBef>
              <a:buFontTx/>
              <a:buChar char="◇"/>
              <a:defRPr sz="2400">
                <a:solidFill>
                  <a:srgbClr val="46424D"/>
                </a:solidFill>
                <a:latin typeface="Arial"/>
                <a:ea typeface="Arial"/>
                <a:cs typeface="Arial"/>
                <a:sym typeface="Arial"/>
              </a:defRPr>
            </a:pPr>
            <a:r>
              <a:t>Network which allows clients to access servers.</a:t>
            </a:r>
          </a:p>
        </p:txBody>
      </p:sp>
      <p:sp>
        <p:nvSpPr>
          <p:cNvPr id="16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166"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6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73389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he Client–server pattern"/>
          <p:cNvSpPr txBox="1">
            <a:spLocks noGrp="1"/>
          </p:cNvSpPr>
          <p:nvPr>
            <p:ph type="title" idx="4294967295"/>
          </p:nvPr>
        </p:nvSpPr>
        <p:spPr>
          <a:xfrm>
            <a:off x="457200" y="274637"/>
            <a:ext cx="7292975" cy="1143001"/>
          </a:xfrm>
          <a:prstGeom prst="rect">
            <a:avLst/>
          </a:prstGeom>
        </p:spPr>
        <p:txBody>
          <a:bodyPr>
            <a:normAutofit/>
          </a:bodyPr>
          <a:lstStyle/>
          <a:p>
            <a:r>
              <a:t>The Client–server pattern </a:t>
            </a:r>
          </a:p>
        </p:txBody>
      </p:sp>
      <p:graphicFrame>
        <p:nvGraphicFramePr>
          <p:cNvPr id="170" name="表格"/>
          <p:cNvGraphicFramePr/>
          <p:nvPr/>
        </p:nvGraphicFramePr>
        <p:xfrm>
          <a:off x="930275" y="1600200"/>
          <a:ext cx="7297737" cy="4212906"/>
        </p:xfrm>
        <a:graphic>
          <a:graphicData uri="http://schemas.openxmlformats.org/drawingml/2006/table">
            <a:tbl>
              <a:tblPr>
                <a:tableStyleId>{4C3C2611-4C71-4FC5-86AE-919BDF0F9419}</a:tableStyleId>
              </a:tblPr>
              <a:tblGrid>
                <a:gridCol w="1847850"/>
                <a:gridCol w="5449887"/>
              </a:tblGrid>
              <a:tr h="371475">
                <a:tc>
                  <a:txBody>
                    <a:bodyPr/>
                    <a:lstStyle/>
                    <a:p>
                      <a:pPr algn="just">
                        <a:tabLst>
                          <a:tab pos="342900" algn="l"/>
                          <a:tab pos="685800" algn="l"/>
                          <a:tab pos="1028700" algn="l"/>
                        </a:tabLst>
                        <a:defRPr sz="1800"/>
                      </a:pPr>
                      <a:r>
                        <a:rPr sz="1400" b="1">
                          <a:latin typeface="+mn-lt"/>
                          <a:ea typeface="+mn-ea"/>
                          <a:cs typeface="+mn-cs"/>
                          <a:sym typeface="Helvetica"/>
                        </a:rPr>
                        <a:t>Name</a:t>
                      </a:r>
                    </a:p>
                  </a:txBody>
                  <a:tcPr marL="0" marR="0" marT="0" marB="0" horzOverflow="overflow">
                    <a:lnB w="38100">
                      <a:solidFill>
                        <a:srgbClr val="FFFFFF"/>
                      </a:solidFill>
                    </a:lnB>
                    <a:solidFill>
                      <a:schemeClr val="accent1"/>
                    </a:solidFill>
                  </a:tcPr>
                </a:tc>
                <a:tc>
                  <a:txBody>
                    <a:bodyPr/>
                    <a:lstStyle/>
                    <a:p>
                      <a:pPr algn="just">
                        <a:tabLst>
                          <a:tab pos="342900" algn="l"/>
                          <a:tab pos="685800" algn="l"/>
                          <a:tab pos="1028700" algn="l"/>
                        </a:tabLst>
                        <a:defRPr sz="1800"/>
                      </a:pPr>
                      <a:r>
                        <a:rPr sz="1400" b="1">
                          <a:latin typeface="+mn-lt"/>
                          <a:ea typeface="+mn-ea"/>
                          <a:cs typeface="+mn-cs"/>
                          <a:sym typeface="Helvetica"/>
                        </a:rPr>
                        <a:t>Client-server</a:t>
                      </a:r>
                    </a:p>
                  </a:txBody>
                  <a:tcPr marL="0" marR="0" marT="0" marB="0" horzOverflow="overflow">
                    <a:lnB w="38100">
                      <a:solidFill>
                        <a:srgbClr val="FFFFFF"/>
                      </a:solidFill>
                    </a:lnB>
                    <a:solidFill>
                      <a:schemeClr val="accent1"/>
                    </a:solidFill>
                  </a:tcPr>
                </a:tc>
              </a:tr>
              <a:tr h="852487">
                <a:tc>
                  <a:txBody>
                    <a:bodyPr/>
                    <a:lstStyle/>
                    <a:p>
                      <a:pPr algn="just">
                        <a:tabLst>
                          <a:tab pos="342900" algn="l"/>
                          <a:tab pos="685800" algn="l"/>
                          <a:tab pos="1028700" algn="l"/>
                        </a:tabLst>
                        <a:defRPr sz="1800"/>
                      </a:pPr>
                      <a:r>
                        <a:rPr sz="1400" b="1">
                          <a:latin typeface="+mn-lt"/>
                          <a:ea typeface="+mn-ea"/>
                          <a:cs typeface="+mn-cs"/>
                          <a:sym typeface="Helvetica"/>
                        </a:rPr>
                        <a:t>Description</a:t>
                      </a:r>
                    </a:p>
                  </a:txBody>
                  <a:tcPr marL="0" marR="0" marT="0" marB="0" horzOverflow="overflow">
                    <a:lnT w="38100">
                      <a:solidFill>
                        <a:srgbClr val="FFFFFF"/>
                      </a:solidFill>
                    </a:lnT>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In a client–server architecture, the functionality of the system is organized into services, with each service delivered from a separate server. Clients are users of these services and access servers to make use of them.</a:t>
                      </a:r>
                    </a:p>
                  </a:txBody>
                  <a:tcPr marL="0" marR="0" marT="0" marB="0" horzOverflow="overflow">
                    <a:lnT w="38100">
                      <a:solidFill>
                        <a:srgbClr val="FFFFFF"/>
                      </a:solidFill>
                    </a:lnT>
                    <a:solidFill>
                      <a:srgbClr val="D0D8E8"/>
                    </a:solidFill>
                  </a:tcPr>
                </a:tc>
              </a:tr>
              <a:tr h="427037">
                <a:tc>
                  <a:txBody>
                    <a:bodyPr/>
                    <a:lstStyle/>
                    <a:p>
                      <a:pPr algn="just">
                        <a:tabLst>
                          <a:tab pos="342900" algn="l"/>
                          <a:tab pos="685800" algn="l"/>
                          <a:tab pos="1028700" algn="l"/>
                        </a:tabLst>
                        <a:defRPr sz="1800"/>
                      </a:pPr>
                      <a:r>
                        <a:rPr sz="1400" b="1">
                          <a:latin typeface="+mn-lt"/>
                          <a:ea typeface="+mn-ea"/>
                          <a:cs typeface="+mn-cs"/>
                          <a:sym typeface="Helvetica"/>
                        </a:rPr>
                        <a:t>Example</a:t>
                      </a:r>
                    </a:p>
                  </a:txBody>
                  <a:tcPr marL="0" marR="0" marT="0" marB="0" horzOverflow="overflow">
                    <a:solidFill>
                      <a:srgbClr val="E9EDF4"/>
                    </a:solidFill>
                  </a:tcPr>
                </a:tc>
                <a:tc>
                  <a:txBody>
                    <a:bodyPr/>
                    <a:lstStyle/>
                    <a:p>
                      <a:pPr algn="just">
                        <a:tabLst>
                          <a:tab pos="342900" algn="l"/>
                          <a:tab pos="685800" algn="l"/>
                          <a:tab pos="1028700" algn="l"/>
                        </a:tabLst>
                        <a:defRPr sz="1800"/>
                      </a:pPr>
                      <a:r>
                        <a:rPr sz="1400">
                          <a:latin typeface="+mn-lt"/>
                          <a:ea typeface="+mn-ea"/>
                          <a:cs typeface="+mn-cs"/>
                          <a:sym typeface="Helvetica"/>
                        </a:rPr>
                        <a:t>Figure 6.11 is an example of a film and video/DVD library organized as a client–server system.</a:t>
                      </a:r>
                    </a:p>
                  </a:txBody>
                  <a:tcPr marL="0" marR="0" marT="0" marB="0" horzOverflow="overflow">
                    <a:solidFill>
                      <a:srgbClr val="E9EDF4"/>
                    </a:solidFill>
                  </a:tcPr>
                </a:tc>
              </a:tr>
              <a:tr h="639762">
                <a:tc>
                  <a:txBody>
                    <a:bodyPr/>
                    <a:lstStyle/>
                    <a:p>
                      <a:pPr algn="just">
                        <a:tabLst>
                          <a:tab pos="342900" algn="l"/>
                          <a:tab pos="685800" algn="l"/>
                          <a:tab pos="1028700" algn="l"/>
                        </a:tabLst>
                        <a:defRPr sz="1800"/>
                      </a:pPr>
                      <a:r>
                        <a:rPr sz="1400" b="1">
                          <a:latin typeface="+mn-lt"/>
                          <a:ea typeface="+mn-ea"/>
                          <a:cs typeface="+mn-cs"/>
                          <a:sym typeface="Helvetica"/>
                        </a:rPr>
                        <a:t>When used</a:t>
                      </a:r>
                    </a:p>
                  </a:txBody>
                  <a:tcPr marL="0" marR="0" marT="0" marB="0" horzOverflow="overflow">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Used when data in a shared database has to be accessed from a range of locations. Because servers can be replicated, may also be used when the load on a system is variable.</a:t>
                      </a:r>
                    </a:p>
                  </a:txBody>
                  <a:tcPr marL="0" marR="0" marT="0" marB="0" horzOverflow="overflow">
                    <a:solidFill>
                      <a:srgbClr val="D0D8E8"/>
                    </a:solidFill>
                  </a:tcPr>
                </a:tc>
              </a:tr>
              <a:tr h="854075">
                <a:tc>
                  <a:txBody>
                    <a:bodyPr/>
                    <a:lstStyle/>
                    <a:p>
                      <a:pPr algn="just">
                        <a:tabLst>
                          <a:tab pos="342900" algn="l"/>
                          <a:tab pos="685800" algn="l"/>
                          <a:tab pos="1028700" algn="l"/>
                        </a:tabLst>
                        <a:defRPr sz="1800"/>
                      </a:pPr>
                      <a:r>
                        <a:rPr sz="1400" b="1">
                          <a:latin typeface="+mn-lt"/>
                          <a:ea typeface="+mn-ea"/>
                          <a:cs typeface="+mn-cs"/>
                          <a:sym typeface="Helvetica"/>
                        </a:rPr>
                        <a:t>Advantages</a:t>
                      </a:r>
                    </a:p>
                  </a:txBody>
                  <a:tcPr marL="0" marR="0" marT="0" marB="0" horzOverflow="overflow">
                    <a:solidFill>
                      <a:srgbClr val="E9EDF4"/>
                    </a:solidFill>
                  </a:tcPr>
                </a:tc>
                <a:tc>
                  <a:txBody>
                    <a:bodyPr/>
                    <a:lstStyle/>
                    <a:p>
                      <a:pPr algn="just">
                        <a:tabLst>
                          <a:tab pos="342900" algn="l"/>
                          <a:tab pos="685800" algn="l"/>
                          <a:tab pos="1028700" algn="l"/>
                        </a:tabLst>
                        <a:defRPr sz="1800"/>
                      </a:pPr>
                      <a:r>
                        <a:rPr sz="1400">
                          <a:latin typeface="+mn-lt"/>
                          <a:ea typeface="+mn-ea"/>
                          <a:cs typeface="+mn-cs"/>
                          <a:sym typeface="Helvetica"/>
                        </a:rPr>
                        <a:t>The principal advantage of this model is that servers can be distributed across a network. General functionality (e.g., a printing service) can be available to all clients and does not need to be implemented by all services. </a:t>
                      </a:r>
                    </a:p>
                  </a:txBody>
                  <a:tcPr marL="0" marR="0" marT="0" marB="0" horzOverflow="overflow">
                    <a:solidFill>
                      <a:srgbClr val="E9EDF4"/>
                    </a:solidFill>
                  </a:tcPr>
                </a:tc>
              </a:tr>
              <a:tr h="1066800">
                <a:tc>
                  <a:txBody>
                    <a:bodyPr/>
                    <a:lstStyle/>
                    <a:p>
                      <a:pPr algn="just">
                        <a:tabLst>
                          <a:tab pos="342900" algn="l"/>
                          <a:tab pos="685800" algn="l"/>
                          <a:tab pos="1028700" algn="l"/>
                        </a:tabLst>
                        <a:defRPr sz="1800"/>
                      </a:pPr>
                      <a:r>
                        <a:rPr sz="1400" b="1">
                          <a:latin typeface="+mn-lt"/>
                          <a:ea typeface="+mn-ea"/>
                          <a:cs typeface="+mn-cs"/>
                          <a:sym typeface="Helvetica"/>
                        </a:rPr>
                        <a:t>Disadvantages</a:t>
                      </a:r>
                    </a:p>
                  </a:txBody>
                  <a:tcPr marL="0" marR="0" marT="0" marB="0" horzOverflow="overflow">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Each service is a single point of failure so susceptible to denial of service attacks or server failure. Performance may be unpredictable because it depends on the network as well as the system. May be management problems if servers are owned by different organizations.</a:t>
                      </a:r>
                    </a:p>
                  </a:txBody>
                  <a:tcPr marL="0" marR="0" marT="0" marB="0" horzOverflow="overflow">
                    <a:solidFill>
                      <a:srgbClr val="D0D8E8"/>
                    </a:solidFill>
                  </a:tcPr>
                </a:tc>
              </a:tr>
            </a:tbl>
          </a:graphicData>
        </a:graphic>
      </p:graphicFrame>
      <p:sp>
        <p:nvSpPr>
          <p:cNvPr id="17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172"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7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086775" y="581310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A client–server architecture for a film library"/>
          <p:cNvSpPr txBox="1">
            <a:spLocks noGrp="1"/>
          </p:cNvSpPr>
          <p:nvPr>
            <p:ph type="title" idx="4294967295"/>
          </p:nvPr>
        </p:nvSpPr>
        <p:spPr>
          <a:xfrm>
            <a:off x="457200" y="274637"/>
            <a:ext cx="7292975" cy="1143001"/>
          </a:xfrm>
          <a:prstGeom prst="rect">
            <a:avLst/>
          </a:prstGeom>
        </p:spPr>
        <p:txBody>
          <a:bodyPr>
            <a:normAutofit/>
          </a:bodyPr>
          <a:lstStyle/>
          <a:p>
            <a:r>
              <a:t>A client–server architecture for a film library </a:t>
            </a:r>
          </a:p>
        </p:txBody>
      </p:sp>
      <p:sp>
        <p:nvSpPr>
          <p:cNvPr id="17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177"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78" name="6.11 ClientServerFilmPhoto.eps" descr="6.11 ClientServerFilmPhoto.eps"/>
          <p:cNvPicPr>
            <a:picLocks noChangeAspect="1"/>
          </p:cNvPicPr>
          <p:nvPr/>
        </p:nvPicPr>
        <p:blipFill>
          <a:blip r:embed="rId4">
            <a:extLst/>
          </a:blip>
          <a:stretch>
            <a:fillRect/>
          </a:stretch>
        </p:blipFill>
        <p:spPr>
          <a:xfrm>
            <a:off x="897241" y="1776412"/>
            <a:ext cx="7054243" cy="3960813"/>
          </a:xfrm>
          <a:prstGeom prst="rect">
            <a:avLst/>
          </a:prstGeom>
          <a:ln w="12700">
            <a:miter lim="400000"/>
          </a:ln>
        </p:spPr>
      </p:pic>
      <p:pic>
        <p:nvPicPr>
          <p:cNvPr id="179"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919676" y="386008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wo-tier client server architectures"/>
          <p:cNvSpPr txBox="1">
            <a:spLocks noGrp="1"/>
          </p:cNvSpPr>
          <p:nvPr>
            <p:ph type="title" idx="4294967295"/>
          </p:nvPr>
        </p:nvSpPr>
        <p:spPr>
          <a:xfrm>
            <a:off x="457200" y="274637"/>
            <a:ext cx="7292975" cy="1143001"/>
          </a:xfrm>
          <a:prstGeom prst="rect">
            <a:avLst/>
          </a:prstGeom>
        </p:spPr>
        <p:txBody>
          <a:bodyPr>
            <a:normAutofit/>
          </a:bodyPr>
          <a:lstStyle/>
          <a:p>
            <a:r>
              <a:t>Two-tier client server architectures</a:t>
            </a:r>
          </a:p>
        </p:txBody>
      </p:sp>
      <p:sp>
        <p:nvSpPr>
          <p:cNvPr id="182" name="In a two-tier client-server architecture, the system is implemented as a single logical server plus an indefinite number of clients that use that server.…"/>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rPr dirty="0"/>
              <a:t>In a two-tier client-server architecture, </a:t>
            </a:r>
            <a:r>
              <a:rPr dirty="0">
                <a:solidFill>
                  <a:srgbClr val="FC2C2C"/>
                </a:solidFill>
              </a:rPr>
              <a:t>the system is implemented as a single logical server plus an indefinite number of clients that use that server. </a:t>
            </a:r>
          </a:p>
          <a:p>
            <a:pPr marL="742950" lvl="1" indent="-285750">
              <a:spcBef>
                <a:spcPts val="300"/>
              </a:spcBef>
              <a:buSzPct val="100000"/>
              <a:buFontTx/>
              <a:buChar char="▪"/>
              <a:defRPr sz="2000">
                <a:solidFill>
                  <a:srgbClr val="46424D"/>
                </a:solidFill>
                <a:latin typeface="Arial"/>
                <a:ea typeface="Arial"/>
                <a:cs typeface="Arial"/>
                <a:sym typeface="Arial"/>
              </a:defRPr>
            </a:pPr>
            <a:r>
              <a:rPr dirty="0">
                <a:solidFill>
                  <a:srgbClr val="FF0000"/>
                </a:solidFill>
              </a:rPr>
              <a:t>Thin-client model</a:t>
            </a:r>
            <a:r>
              <a:rPr dirty="0"/>
              <a:t>, where the presentation layer is implemented on the client and all other layers (data management, application processing and database) are implemented on a server. </a:t>
            </a:r>
          </a:p>
          <a:p>
            <a:pPr marL="742950" lvl="1" indent="-285750">
              <a:spcBef>
                <a:spcPts val="300"/>
              </a:spcBef>
              <a:buSzPct val="100000"/>
              <a:buFontTx/>
              <a:buChar char="▪"/>
              <a:defRPr sz="2000">
                <a:solidFill>
                  <a:srgbClr val="46424D"/>
                </a:solidFill>
                <a:latin typeface="Arial"/>
                <a:ea typeface="Arial"/>
                <a:cs typeface="Arial"/>
                <a:sym typeface="Arial"/>
              </a:defRPr>
            </a:pPr>
            <a:r>
              <a:rPr dirty="0">
                <a:solidFill>
                  <a:srgbClr val="FF0000"/>
                </a:solidFill>
              </a:rPr>
              <a:t>Fat-client model</a:t>
            </a:r>
            <a:r>
              <a:rPr dirty="0"/>
              <a:t>, where some or all of the application processing is carried out on the client. Data management and database functions are implemented on the server. </a:t>
            </a:r>
          </a:p>
        </p:txBody>
      </p:sp>
      <p:sp>
        <p:nvSpPr>
          <p:cNvPr id="183" name="Chapter 18 Distributed software engineering"/>
          <p:cNvSpPr txBox="1"/>
          <p:nvPr/>
        </p:nvSpPr>
        <p:spPr>
          <a:xfrm>
            <a:off x="3169920" y="6319510"/>
            <a:ext cx="2804160" cy="4388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18 Distributed software engineering</a:t>
            </a:r>
          </a:p>
        </p:txBody>
      </p:sp>
      <p:sp>
        <p:nvSpPr>
          <p:cNvPr id="184"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pic>
        <p:nvPicPr>
          <p:cNvPr id="18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273209" y="509507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Multi-tier client-server architectures"/>
          <p:cNvSpPr txBox="1">
            <a:spLocks noGrp="1"/>
          </p:cNvSpPr>
          <p:nvPr>
            <p:ph type="title" idx="4294967295"/>
          </p:nvPr>
        </p:nvSpPr>
        <p:spPr>
          <a:xfrm>
            <a:off x="457200" y="274637"/>
            <a:ext cx="7292975" cy="1143001"/>
          </a:xfrm>
          <a:prstGeom prst="rect">
            <a:avLst/>
          </a:prstGeom>
        </p:spPr>
        <p:txBody>
          <a:bodyPr>
            <a:normAutofit/>
          </a:bodyPr>
          <a:lstStyle/>
          <a:p>
            <a:r>
              <a:t>Multi-tier client-server architectures</a:t>
            </a:r>
          </a:p>
        </p:txBody>
      </p:sp>
      <p:sp>
        <p:nvSpPr>
          <p:cNvPr id="188" name="In a ‘multi-tier client–server’ architecture, the different layers of the system, namely presentation, data management, application processing, and database, are separate processes that may execute on different processor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rPr dirty="0"/>
              <a:t>In a ‘</a:t>
            </a:r>
            <a:r>
              <a:rPr dirty="0">
                <a:solidFill>
                  <a:srgbClr val="FF0000"/>
                </a:solidFill>
              </a:rPr>
              <a:t>multi-tier client–server</a:t>
            </a:r>
            <a:r>
              <a:rPr dirty="0"/>
              <a:t>’ architecture, </a:t>
            </a:r>
            <a:r>
              <a:rPr dirty="0">
                <a:solidFill>
                  <a:srgbClr val="FF0000"/>
                </a:solidFill>
              </a:rPr>
              <a:t>the different layers </a:t>
            </a:r>
            <a:r>
              <a:rPr dirty="0"/>
              <a:t>of the system, namely presentation, data management, application processing, and database, are separate processes that </a:t>
            </a:r>
            <a:r>
              <a:rPr dirty="0">
                <a:solidFill>
                  <a:srgbClr val="FF0000"/>
                </a:solidFill>
              </a:rPr>
              <a:t>may execute on different processors.</a:t>
            </a:r>
          </a:p>
          <a:p>
            <a:pPr>
              <a:spcBef>
                <a:spcPts val="600"/>
              </a:spcBef>
              <a:buFontTx/>
              <a:buChar char="◇"/>
              <a:defRPr sz="2400">
                <a:solidFill>
                  <a:srgbClr val="46424D"/>
                </a:solidFill>
                <a:latin typeface="Arial"/>
                <a:ea typeface="Arial"/>
                <a:cs typeface="Arial"/>
                <a:sym typeface="Arial"/>
              </a:defRPr>
            </a:pPr>
            <a:r>
              <a:rPr dirty="0"/>
              <a:t>This avoids problems with scalability and performance if a thin-client two-tier model is chosen, or problems of system management if a fat-client model is used.  </a:t>
            </a:r>
          </a:p>
        </p:txBody>
      </p:sp>
      <p:sp>
        <p:nvSpPr>
          <p:cNvPr id="189" name="Chapter 18 Distributed software engineering"/>
          <p:cNvSpPr txBox="1"/>
          <p:nvPr/>
        </p:nvSpPr>
        <p:spPr>
          <a:xfrm>
            <a:off x="3169920" y="6319510"/>
            <a:ext cx="2804160" cy="4388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18 Distributed software engineering</a:t>
            </a:r>
          </a:p>
        </p:txBody>
      </p:sp>
      <p:sp>
        <p:nvSpPr>
          <p:cNvPr id="19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pic>
        <p:nvPicPr>
          <p:cNvPr id="19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974080" y="488536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ipe and filter architecture"/>
          <p:cNvSpPr txBox="1">
            <a:spLocks noGrp="1"/>
          </p:cNvSpPr>
          <p:nvPr>
            <p:ph type="title" idx="4294967295"/>
          </p:nvPr>
        </p:nvSpPr>
        <p:spPr>
          <a:xfrm>
            <a:off x="457200" y="274637"/>
            <a:ext cx="7292975" cy="1143001"/>
          </a:xfrm>
          <a:prstGeom prst="rect">
            <a:avLst/>
          </a:prstGeom>
        </p:spPr>
        <p:txBody>
          <a:bodyPr lIns="44450" tIns="44450" rIns="44450" bIns="44450">
            <a:normAutofit/>
          </a:bodyPr>
          <a:lstStyle/>
          <a:p>
            <a:r>
              <a:t>Pipe and filter architecture</a:t>
            </a:r>
          </a:p>
        </p:txBody>
      </p:sp>
      <p:sp>
        <p:nvSpPr>
          <p:cNvPr id="194" name="Functional transformations process their inputs to produce outputs.…"/>
          <p:cNvSpPr txBox="1">
            <a:spLocks noGrp="1"/>
          </p:cNvSpPr>
          <p:nvPr>
            <p:ph type="body" idx="4294967295"/>
          </p:nvPr>
        </p:nvSpPr>
        <p:spPr>
          <a:xfrm>
            <a:off x="457200" y="1600200"/>
            <a:ext cx="8229600" cy="4525963"/>
          </a:xfrm>
          <a:prstGeom prst="rect">
            <a:avLst/>
          </a:prstGeom>
        </p:spPr>
        <p:txBody>
          <a:bodyPr lIns="44450" tIns="44450" rIns="44450" bIns="44450">
            <a:normAutofit/>
          </a:bodyPr>
          <a:lstStyle/>
          <a:p>
            <a:pPr>
              <a:lnSpc>
                <a:spcPct val="90000"/>
              </a:lnSpc>
              <a:spcBef>
                <a:spcPts val="600"/>
              </a:spcBef>
              <a:buFontTx/>
              <a:buChar char="◇"/>
              <a:defRPr sz="2400">
                <a:solidFill>
                  <a:srgbClr val="FC2C2C"/>
                </a:solidFill>
                <a:latin typeface="Arial"/>
                <a:ea typeface="Arial"/>
                <a:cs typeface="Arial"/>
                <a:sym typeface="Arial"/>
              </a:defRPr>
            </a:pPr>
            <a:r>
              <a:t>Functional transformations process</a:t>
            </a:r>
            <a:r>
              <a:rPr>
                <a:solidFill>
                  <a:srgbClr val="46424D"/>
                </a:solidFill>
              </a:rPr>
              <a:t> their inputs to produce outputs.</a:t>
            </a:r>
          </a:p>
          <a:p>
            <a:pPr>
              <a:lnSpc>
                <a:spcPct val="90000"/>
              </a:lnSpc>
              <a:spcBef>
                <a:spcPts val="600"/>
              </a:spcBef>
              <a:buFontTx/>
              <a:buChar char="◇"/>
              <a:defRPr sz="2400">
                <a:solidFill>
                  <a:srgbClr val="46424D"/>
                </a:solidFill>
                <a:latin typeface="Arial"/>
                <a:ea typeface="Arial"/>
                <a:cs typeface="Arial"/>
                <a:sym typeface="Arial"/>
              </a:defRPr>
            </a:pPr>
            <a:r>
              <a:t>May be referred to as a pipe and filter model (as in UNIX shell).</a:t>
            </a:r>
          </a:p>
          <a:p>
            <a:pPr>
              <a:lnSpc>
                <a:spcPct val="90000"/>
              </a:lnSpc>
              <a:spcBef>
                <a:spcPts val="600"/>
              </a:spcBef>
              <a:buFontTx/>
              <a:buChar char="◇"/>
              <a:defRPr sz="2400">
                <a:solidFill>
                  <a:srgbClr val="46424D"/>
                </a:solidFill>
                <a:latin typeface="Arial"/>
                <a:ea typeface="Arial"/>
                <a:cs typeface="Arial"/>
                <a:sym typeface="Arial"/>
              </a:defRPr>
            </a:pPr>
            <a:r>
              <a:t>Variants of this approach are very common. When transformations are sequential, this is a batch sequential model which is extensively used in data processing systems.</a:t>
            </a:r>
          </a:p>
          <a:p>
            <a:pPr>
              <a:lnSpc>
                <a:spcPct val="90000"/>
              </a:lnSpc>
              <a:spcBef>
                <a:spcPts val="600"/>
              </a:spcBef>
              <a:buFontTx/>
              <a:buChar char="◇"/>
              <a:defRPr sz="2400">
                <a:solidFill>
                  <a:srgbClr val="46424D"/>
                </a:solidFill>
                <a:latin typeface="Arial"/>
                <a:ea typeface="Arial"/>
                <a:cs typeface="Arial"/>
                <a:sym typeface="Arial"/>
              </a:defRPr>
            </a:pPr>
            <a:r>
              <a:t>Not really suitable for interactive systems.</a:t>
            </a:r>
          </a:p>
        </p:txBody>
      </p:sp>
      <p:sp>
        <p:nvSpPr>
          <p:cNvPr id="19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196"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19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797555" y="4862059"/>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rchitectural design"/>
          <p:cNvSpPr txBox="1">
            <a:spLocks noGrp="1"/>
          </p:cNvSpPr>
          <p:nvPr>
            <p:ph type="title" idx="4294967295"/>
          </p:nvPr>
        </p:nvSpPr>
        <p:spPr>
          <a:xfrm>
            <a:off x="457200" y="274637"/>
            <a:ext cx="7292975" cy="1143001"/>
          </a:xfrm>
          <a:prstGeom prst="rect">
            <a:avLst/>
          </a:prstGeom>
        </p:spPr>
        <p:txBody>
          <a:bodyPr lIns="44450" tIns="44450" rIns="44450" bIns="44450">
            <a:normAutofit/>
          </a:bodyPr>
          <a:lstStyle/>
          <a:p>
            <a:r>
              <a:t>Architectural design</a:t>
            </a:r>
          </a:p>
        </p:txBody>
      </p:sp>
      <p:sp>
        <p:nvSpPr>
          <p:cNvPr id="35" name="正文"/>
          <p:cNvSpPr txBox="1">
            <a:spLocks noGrp="1"/>
          </p:cNvSpPr>
          <p:nvPr>
            <p:ph type="body" idx="4294967295"/>
          </p:nvPr>
        </p:nvSpPr>
        <p:spPr>
          <a:xfrm>
            <a:off x="457200" y="1417637"/>
            <a:ext cx="8397875" cy="4525963"/>
          </a:xfrm>
          <a:prstGeom prst="rect">
            <a:avLst/>
          </a:prstGeom>
        </p:spPr>
        <p:txBody>
          <a:bodyPr lIns="44450" tIns="44450" rIns="44450" bIns="44450">
            <a:normAutofit/>
          </a:bodyPr>
          <a:lstStyle/>
          <a:p>
            <a:pPr>
              <a:spcBef>
                <a:spcPts val="0"/>
              </a:spcBef>
              <a:buFontTx/>
              <a:buChar char="◇"/>
              <a:defRPr sz="2400">
                <a:solidFill>
                  <a:srgbClr val="FC2C2C"/>
                </a:solidFill>
                <a:latin typeface="Arial"/>
                <a:ea typeface="Arial"/>
                <a:cs typeface="Arial"/>
                <a:sym typeface="Arial"/>
              </a:defRPr>
            </a:pPr>
            <a:endParaRPr/>
          </a:p>
        </p:txBody>
      </p:sp>
      <p:sp>
        <p:nvSpPr>
          <p:cNvPr id="36"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37"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38" name="图" descr="图"/>
          <p:cNvPicPr>
            <a:picLocks noChangeAspect="1"/>
          </p:cNvPicPr>
          <p:nvPr/>
        </p:nvPicPr>
        <p:blipFill>
          <a:blip r:embed="rId4">
            <a:extLst/>
          </a:blip>
          <a:stretch>
            <a:fillRect/>
          </a:stretch>
        </p:blipFill>
        <p:spPr>
          <a:xfrm>
            <a:off x="611187" y="1851025"/>
            <a:ext cx="7440613" cy="4049713"/>
          </a:xfrm>
          <a:prstGeom prst="rect">
            <a:avLst/>
          </a:prstGeom>
          <a:ln w="12700">
            <a:miter lim="400000"/>
          </a:ln>
        </p:spPr>
      </p:pic>
      <p:pic>
        <p:nvPicPr>
          <p:cNvPr id="39"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57347"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3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he pipe and filter pattern"/>
          <p:cNvSpPr txBox="1">
            <a:spLocks noGrp="1"/>
          </p:cNvSpPr>
          <p:nvPr>
            <p:ph type="title" idx="4294967295"/>
          </p:nvPr>
        </p:nvSpPr>
        <p:spPr>
          <a:xfrm>
            <a:off x="457200" y="274637"/>
            <a:ext cx="7292975" cy="1143001"/>
          </a:xfrm>
          <a:prstGeom prst="rect">
            <a:avLst/>
          </a:prstGeom>
        </p:spPr>
        <p:txBody>
          <a:bodyPr>
            <a:normAutofit/>
          </a:bodyPr>
          <a:lstStyle/>
          <a:p>
            <a:r>
              <a:t>The pipe and filter pattern </a:t>
            </a:r>
          </a:p>
        </p:txBody>
      </p:sp>
      <p:graphicFrame>
        <p:nvGraphicFramePr>
          <p:cNvPr id="200" name="表格"/>
          <p:cNvGraphicFramePr/>
          <p:nvPr/>
        </p:nvGraphicFramePr>
        <p:xfrm>
          <a:off x="822325" y="1600200"/>
          <a:ext cx="7189787" cy="4212906"/>
        </p:xfrm>
        <a:graphic>
          <a:graphicData uri="http://schemas.openxmlformats.org/drawingml/2006/table">
            <a:tbl>
              <a:tblPr>
                <a:tableStyleId>{4C3C2611-4C71-4FC5-86AE-919BDF0F9419}</a:tableStyleId>
              </a:tblPr>
              <a:tblGrid>
                <a:gridCol w="1477962"/>
                <a:gridCol w="5711825"/>
              </a:tblGrid>
              <a:tr h="371475">
                <a:tc>
                  <a:txBody>
                    <a:bodyPr/>
                    <a:lstStyle/>
                    <a:p>
                      <a:pPr algn="just">
                        <a:tabLst>
                          <a:tab pos="342900" algn="l"/>
                          <a:tab pos="685800" algn="l"/>
                          <a:tab pos="1028700" algn="l"/>
                        </a:tabLst>
                        <a:defRPr sz="1800"/>
                      </a:pPr>
                      <a:r>
                        <a:rPr sz="1400" b="1">
                          <a:latin typeface="+mn-lt"/>
                          <a:ea typeface="+mn-ea"/>
                          <a:cs typeface="+mn-cs"/>
                          <a:sym typeface="Helvetica"/>
                        </a:rPr>
                        <a:t>Name</a:t>
                      </a:r>
                    </a:p>
                  </a:txBody>
                  <a:tcPr marL="0" marR="0" marT="0" marB="0" horzOverflow="overflow">
                    <a:lnB w="38100">
                      <a:solidFill>
                        <a:srgbClr val="FFFFFF"/>
                      </a:solidFill>
                    </a:lnB>
                    <a:solidFill>
                      <a:schemeClr val="accent1"/>
                    </a:solidFill>
                  </a:tcPr>
                </a:tc>
                <a:tc>
                  <a:txBody>
                    <a:bodyPr/>
                    <a:lstStyle/>
                    <a:p>
                      <a:pPr algn="just">
                        <a:tabLst>
                          <a:tab pos="342900" algn="l"/>
                          <a:tab pos="685800" algn="l"/>
                          <a:tab pos="1028700" algn="l"/>
                        </a:tabLst>
                        <a:defRPr sz="1800"/>
                      </a:pPr>
                      <a:r>
                        <a:rPr sz="1400" b="1">
                          <a:latin typeface="+mn-lt"/>
                          <a:ea typeface="+mn-ea"/>
                          <a:cs typeface="+mn-cs"/>
                          <a:sym typeface="Helvetica"/>
                        </a:rPr>
                        <a:t>Pipe and filter</a:t>
                      </a:r>
                    </a:p>
                  </a:txBody>
                  <a:tcPr marL="0" marR="0" marT="0" marB="0" horzOverflow="overflow">
                    <a:lnB w="38100">
                      <a:solidFill>
                        <a:srgbClr val="FFFFFF"/>
                      </a:solidFill>
                    </a:lnB>
                    <a:solidFill>
                      <a:schemeClr val="accent1"/>
                    </a:solidFill>
                  </a:tcPr>
                </a:tc>
              </a:tr>
              <a:tr h="852487">
                <a:tc>
                  <a:txBody>
                    <a:bodyPr/>
                    <a:lstStyle/>
                    <a:p>
                      <a:pPr algn="just">
                        <a:tabLst>
                          <a:tab pos="342900" algn="l"/>
                          <a:tab pos="685800" algn="l"/>
                          <a:tab pos="1028700" algn="l"/>
                        </a:tabLst>
                        <a:defRPr sz="1800"/>
                      </a:pPr>
                      <a:r>
                        <a:rPr sz="1400" b="1">
                          <a:latin typeface="+mn-lt"/>
                          <a:ea typeface="+mn-ea"/>
                          <a:cs typeface="+mn-cs"/>
                          <a:sym typeface="Helvetica"/>
                        </a:rPr>
                        <a:t>Description</a:t>
                      </a:r>
                    </a:p>
                  </a:txBody>
                  <a:tcPr marL="0" marR="0" marT="0" marB="0" horzOverflow="overflow">
                    <a:lnT w="38100">
                      <a:solidFill>
                        <a:srgbClr val="FFFFFF"/>
                      </a:solidFill>
                    </a:lnT>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The processing of the data in a system is organized so that each processing component (filter) is discrete and carries out one type of data transformation. The data flows (as in a pipe) from one component to another for processing. </a:t>
                      </a:r>
                    </a:p>
                  </a:txBody>
                  <a:tcPr marL="0" marR="0" marT="0" marB="0" horzOverflow="overflow">
                    <a:lnT w="38100">
                      <a:solidFill>
                        <a:srgbClr val="FFFFFF"/>
                      </a:solidFill>
                    </a:lnT>
                    <a:solidFill>
                      <a:srgbClr val="D0D8E8"/>
                    </a:solidFill>
                  </a:tcPr>
                </a:tc>
              </a:tr>
              <a:tr h="427037">
                <a:tc>
                  <a:txBody>
                    <a:bodyPr/>
                    <a:lstStyle/>
                    <a:p>
                      <a:pPr algn="just">
                        <a:tabLst>
                          <a:tab pos="342900" algn="l"/>
                          <a:tab pos="685800" algn="l"/>
                          <a:tab pos="1028700" algn="l"/>
                        </a:tabLst>
                        <a:defRPr sz="1800"/>
                      </a:pPr>
                      <a:r>
                        <a:rPr sz="1400" b="1">
                          <a:latin typeface="+mn-lt"/>
                          <a:ea typeface="+mn-ea"/>
                          <a:cs typeface="+mn-cs"/>
                          <a:sym typeface="Helvetica"/>
                        </a:rPr>
                        <a:t>Example</a:t>
                      </a:r>
                    </a:p>
                  </a:txBody>
                  <a:tcPr marL="0" marR="0" marT="0" marB="0" horzOverflow="overflow">
                    <a:solidFill>
                      <a:srgbClr val="E9EDF4"/>
                    </a:solidFill>
                  </a:tcPr>
                </a:tc>
                <a:tc>
                  <a:txBody>
                    <a:bodyPr/>
                    <a:lstStyle/>
                    <a:p>
                      <a:pPr algn="just">
                        <a:tabLst>
                          <a:tab pos="342900" algn="l"/>
                          <a:tab pos="685800" algn="l"/>
                          <a:tab pos="1028700" algn="l"/>
                        </a:tabLst>
                        <a:defRPr sz="1800"/>
                      </a:pPr>
                      <a:r>
                        <a:rPr sz="1400">
                          <a:latin typeface="+mn-lt"/>
                          <a:ea typeface="+mn-ea"/>
                          <a:cs typeface="+mn-cs"/>
                          <a:sym typeface="Helvetica"/>
                        </a:rPr>
                        <a:t>Figure 6.13 is an example of a pipe and filter system used for processing invoices.</a:t>
                      </a:r>
                    </a:p>
                  </a:txBody>
                  <a:tcPr marL="0" marR="0" marT="0" marB="0" horzOverflow="overflow">
                    <a:solidFill>
                      <a:srgbClr val="E9EDF4"/>
                    </a:solidFill>
                  </a:tcPr>
                </a:tc>
              </a:tr>
              <a:tr h="639762">
                <a:tc>
                  <a:txBody>
                    <a:bodyPr/>
                    <a:lstStyle/>
                    <a:p>
                      <a:pPr algn="just">
                        <a:tabLst>
                          <a:tab pos="342900" algn="l"/>
                          <a:tab pos="685800" algn="l"/>
                          <a:tab pos="1028700" algn="l"/>
                        </a:tabLst>
                        <a:defRPr sz="1800"/>
                      </a:pPr>
                      <a:r>
                        <a:rPr sz="1400" b="1">
                          <a:latin typeface="+mn-lt"/>
                          <a:ea typeface="+mn-ea"/>
                          <a:cs typeface="+mn-cs"/>
                          <a:sym typeface="Helvetica"/>
                        </a:rPr>
                        <a:t>When used</a:t>
                      </a:r>
                    </a:p>
                  </a:txBody>
                  <a:tcPr marL="0" marR="0" marT="0" marB="0" horzOverflow="overflow">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Commonly used in data processing applications (both batch- and transaction-based) where inputs are processed in separate stages to generate related outputs.</a:t>
                      </a:r>
                    </a:p>
                  </a:txBody>
                  <a:tcPr marL="0" marR="0" marT="0" marB="0" horzOverflow="overflow">
                    <a:solidFill>
                      <a:srgbClr val="D0D8E8"/>
                    </a:solidFill>
                  </a:tcPr>
                </a:tc>
              </a:tr>
              <a:tr h="854075">
                <a:tc>
                  <a:txBody>
                    <a:bodyPr/>
                    <a:lstStyle/>
                    <a:p>
                      <a:pPr algn="just">
                        <a:tabLst>
                          <a:tab pos="342900" algn="l"/>
                          <a:tab pos="685800" algn="l"/>
                          <a:tab pos="1028700" algn="l"/>
                        </a:tabLst>
                        <a:defRPr sz="1800"/>
                      </a:pPr>
                      <a:r>
                        <a:rPr sz="1400" b="1">
                          <a:latin typeface="+mn-lt"/>
                          <a:ea typeface="+mn-ea"/>
                          <a:cs typeface="+mn-cs"/>
                          <a:sym typeface="Helvetica"/>
                        </a:rPr>
                        <a:t>Advantages</a:t>
                      </a:r>
                    </a:p>
                  </a:txBody>
                  <a:tcPr marL="0" marR="0" marT="0" marB="0" horzOverflow="overflow">
                    <a:solidFill>
                      <a:srgbClr val="E9EDF4"/>
                    </a:solidFill>
                  </a:tcPr>
                </a:tc>
                <a:tc>
                  <a:txBody>
                    <a:bodyPr/>
                    <a:lstStyle/>
                    <a:p>
                      <a:pPr algn="just">
                        <a:tabLst>
                          <a:tab pos="342900" algn="l"/>
                          <a:tab pos="685800" algn="l"/>
                          <a:tab pos="1028700" algn="l"/>
                        </a:tabLst>
                        <a:defRPr sz="1800"/>
                      </a:pPr>
                      <a:r>
                        <a:rPr sz="1400">
                          <a:latin typeface="+mn-lt"/>
                          <a:ea typeface="+mn-ea"/>
                          <a:cs typeface="+mn-cs"/>
                          <a:sym typeface="Helvetica"/>
                        </a:rPr>
                        <a:t>Easy to understand and supports transformation reuse. Workflow style matches the structure of many business processes. Evolution by adding transformations is straightforward. Can be implemented as either a sequential or concurrent system.</a:t>
                      </a:r>
                    </a:p>
                  </a:txBody>
                  <a:tcPr marL="0" marR="0" marT="0" marB="0" horzOverflow="overflow">
                    <a:solidFill>
                      <a:srgbClr val="E9EDF4"/>
                    </a:solidFill>
                  </a:tcPr>
                </a:tc>
              </a:tr>
              <a:tr h="1066800">
                <a:tc>
                  <a:txBody>
                    <a:bodyPr/>
                    <a:lstStyle/>
                    <a:p>
                      <a:pPr algn="just">
                        <a:tabLst>
                          <a:tab pos="342900" algn="l"/>
                          <a:tab pos="685800" algn="l"/>
                          <a:tab pos="1028700" algn="l"/>
                        </a:tabLst>
                        <a:defRPr sz="1800"/>
                      </a:pPr>
                      <a:r>
                        <a:rPr sz="1400" b="1">
                          <a:latin typeface="+mn-lt"/>
                          <a:ea typeface="+mn-ea"/>
                          <a:cs typeface="+mn-cs"/>
                          <a:sym typeface="Helvetica"/>
                        </a:rPr>
                        <a:t>Disadvantages</a:t>
                      </a:r>
                    </a:p>
                  </a:txBody>
                  <a:tcPr marL="0" marR="0" marT="0" marB="0" horzOverflow="overflow">
                    <a:solidFill>
                      <a:srgbClr val="D0D8E8"/>
                    </a:solidFill>
                  </a:tcPr>
                </a:tc>
                <a:tc>
                  <a:txBody>
                    <a:bodyPr/>
                    <a:lstStyle/>
                    <a:p>
                      <a:pPr algn="just">
                        <a:tabLst>
                          <a:tab pos="342900" algn="l"/>
                          <a:tab pos="685800" algn="l"/>
                          <a:tab pos="1028700" algn="l"/>
                        </a:tabLst>
                        <a:defRPr sz="1800"/>
                      </a:pPr>
                      <a:r>
                        <a:rPr sz="1400">
                          <a:latin typeface="+mn-lt"/>
                          <a:ea typeface="+mn-ea"/>
                          <a:cs typeface="+mn-cs"/>
                          <a:sym typeface="Helvetica"/>
                        </a:rPr>
                        <a:t>The format for data transfer has to be agreed upon between communicating transformations. Each transformation must parse its input and unparse its output to the agreed form. This increases system overhead and may mean that it is impossible to reuse functional transformations that use incompatible data structures.</a:t>
                      </a:r>
                    </a:p>
                  </a:txBody>
                  <a:tcPr marL="0" marR="0" marT="0" marB="0" horzOverflow="overflow">
                    <a:solidFill>
                      <a:srgbClr val="D0D8E8"/>
                    </a:solidFill>
                  </a:tcPr>
                </a:tc>
              </a:tr>
            </a:tbl>
          </a:graphicData>
        </a:graphic>
      </p:graphicFrame>
      <p:sp>
        <p:nvSpPr>
          <p:cNvPr id="20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202"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20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440612" y="5813106"/>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An example of the pipe and filter architecture"/>
          <p:cNvSpPr txBox="1">
            <a:spLocks noGrp="1"/>
          </p:cNvSpPr>
          <p:nvPr>
            <p:ph type="title" idx="4294967295"/>
          </p:nvPr>
        </p:nvSpPr>
        <p:spPr>
          <a:xfrm>
            <a:off x="457200" y="274637"/>
            <a:ext cx="7292975" cy="1143001"/>
          </a:xfrm>
          <a:prstGeom prst="rect">
            <a:avLst/>
          </a:prstGeom>
        </p:spPr>
        <p:txBody>
          <a:bodyPr>
            <a:normAutofit/>
          </a:bodyPr>
          <a:lstStyle/>
          <a:p>
            <a:r>
              <a:t>An example of the pipe and filter architecture </a:t>
            </a:r>
          </a:p>
        </p:txBody>
      </p:sp>
      <p:sp>
        <p:nvSpPr>
          <p:cNvPr id="20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207"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208" name="6.13 InvoiceProc.eps" descr="6.13 InvoiceProc.eps"/>
          <p:cNvPicPr>
            <a:picLocks noChangeAspect="1"/>
          </p:cNvPicPr>
          <p:nvPr/>
        </p:nvPicPr>
        <p:blipFill>
          <a:blip r:embed="rId5">
            <a:extLst/>
          </a:blip>
          <a:stretch>
            <a:fillRect/>
          </a:stretch>
        </p:blipFill>
        <p:spPr>
          <a:xfrm>
            <a:off x="457200" y="2501110"/>
            <a:ext cx="8229600" cy="2351314"/>
          </a:xfrm>
          <a:prstGeom prst="rect">
            <a:avLst/>
          </a:prstGeom>
          <a:ln w="12700">
            <a:miter lim="400000"/>
          </a:ln>
        </p:spPr>
      </p:pic>
      <p:pic>
        <p:nvPicPr>
          <p:cNvPr id="209" name="音频录音.m4a" descr="音频录音.m4a"/>
          <p:cNvPicPr>
            <a:picLocks/>
          </p:cNvPicPr>
          <p:nvPr>
            <a:audioFile r:link="rId2"/>
            <p:extLst>
              <p:ext uri="{DAA4B4D4-6D71-4841-9C94-3DE7FCFB9230}">
                <p14:media xmlns:p14="http://schemas.microsoft.com/office/powerpoint/2010/main" r:embed="rId1"/>
              </p:ext>
            </p:extLst>
          </p:nvPr>
        </p:nvPicPr>
        <p:blipFill>
          <a:blip r:embed="rId6">
            <a:extLst/>
          </a:blip>
          <a:stretch>
            <a:fillRect/>
          </a:stretch>
        </p:blipFill>
        <p:spPr>
          <a:xfrm>
            <a:off x="2171664" y="2116024"/>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Application architectures"/>
          <p:cNvSpPr txBox="1">
            <a:spLocks noGrp="1"/>
          </p:cNvSpPr>
          <p:nvPr>
            <p:ph type="title" idx="4294967295"/>
          </p:nvPr>
        </p:nvSpPr>
        <p:spPr>
          <a:xfrm>
            <a:off x="457200" y="274637"/>
            <a:ext cx="7292975" cy="1143001"/>
          </a:xfrm>
          <a:prstGeom prst="rect">
            <a:avLst/>
          </a:prstGeom>
        </p:spPr>
        <p:txBody>
          <a:bodyPr>
            <a:normAutofit/>
          </a:bodyPr>
          <a:lstStyle/>
          <a:p>
            <a:r>
              <a:t>Application architectures</a:t>
            </a:r>
          </a:p>
        </p:txBody>
      </p:sp>
      <p:sp>
        <p:nvSpPr>
          <p:cNvPr id="214" name="Application systems are designed to meet an organisational need.…"/>
          <p:cNvSpPr txBox="1">
            <a:spLocks noGrp="1"/>
          </p:cNvSpPr>
          <p:nvPr>
            <p:ph type="body" idx="4294967295"/>
          </p:nvPr>
        </p:nvSpPr>
        <p:spPr>
          <a:xfrm>
            <a:off x="457200" y="1600200"/>
            <a:ext cx="8229600" cy="4525963"/>
          </a:xfrm>
          <a:prstGeom prst="rect">
            <a:avLst/>
          </a:prstGeom>
        </p:spPr>
        <p:txBody>
          <a:bodyPr lIns="45898" tIns="45898" rIns="45898" bIns="45898">
            <a:normAutofit/>
          </a:bodyPr>
          <a:lstStyle/>
          <a:p>
            <a:pPr>
              <a:spcBef>
                <a:spcPts val="600"/>
              </a:spcBef>
              <a:buFontTx/>
              <a:buChar char="◇"/>
              <a:defRPr sz="2400">
                <a:solidFill>
                  <a:srgbClr val="46424D"/>
                </a:solidFill>
                <a:latin typeface="Arial"/>
                <a:ea typeface="Arial"/>
                <a:cs typeface="Arial"/>
                <a:sym typeface="Arial"/>
              </a:defRPr>
            </a:pPr>
            <a:r>
              <a:t>Application systems are designed to meet an organisational need.</a:t>
            </a:r>
          </a:p>
          <a:p>
            <a:pPr>
              <a:spcBef>
                <a:spcPts val="600"/>
              </a:spcBef>
              <a:buFontTx/>
              <a:buChar char="◇"/>
              <a:defRPr sz="2400">
                <a:solidFill>
                  <a:srgbClr val="FF0000"/>
                </a:solidFill>
                <a:latin typeface="Arial"/>
                <a:ea typeface="Arial"/>
                <a:cs typeface="Arial"/>
                <a:sym typeface="Arial"/>
              </a:defRPr>
            </a:pPr>
            <a:r>
              <a:t>As businesses have much in common</a:t>
            </a:r>
            <a:r>
              <a:rPr>
                <a:solidFill>
                  <a:srgbClr val="46424D"/>
                </a:solidFill>
              </a:rPr>
              <a:t>, their application systems also tend to have a common architecture that reflects the application requirements.</a:t>
            </a:r>
          </a:p>
          <a:p>
            <a:pPr>
              <a:spcBef>
                <a:spcPts val="600"/>
              </a:spcBef>
              <a:buFontTx/>
              <a:buChar char="◇"/>
              <a:defRPr sz="2400">
                <a:solidFill>
                  <a:srgbClr val="FC2C2C"/>
                </a:solidFill>
                <a:latin typeface="Arial"/>
                <a:ea typeface="Arial"/>
                <a:cs typeface="Arial"/>
                <a:sym typeface="Arial"/>
              </a:defRPr>
            </a:pPr>
            <a:r>
              <a:t>A generic application architecture</a:t>
            </a:r>
            <a:r>
              <a:rPr>
                <a:solidFill>
                  <a:srgbClr val="46424D"/>
                </a:solidFill>
              </a:rPr>
              <a:t> is an architecture for a type of software system that may be configured and adapted to create a system that meets specific requirements.</a:t>
            </a:r>
          </a:p>
        </p:txBody>
      </p:sp>
      <p:sp>
        <p:nvSpPr>
          <p:cNvPr id="21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216"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21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785902" y="501352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7"/>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Examples of application types"/>
          <p:cNvSpPr txBox="1">
            <a:spLocks noGrp="1"/>
          </p:cNvSpPr>
          <p:nvPr>
            <p:ph type="title" idx="4294967295"/>
          </p:nvPr>
        </p:nvSpPr>
        <p:spPr>
          <a:xfrm>
            <a:off x="457200" y="274637"/>
            <a:ext cx="7292975" cy="1143001"/>
          </a:xfrm>
          <a:prstGeom prst="rect">
            <a:avLst/>
          </a:prstGeom>
        </p:spPr>
        <p:txBody>
          <a:bodyPr>
            <a:normAutofit/>
          </a:bodyPr>
          <a:lstStyle/>
          <a:p>
            <a:r>
              <a:t>Examples of application types</a:t>
            </a:r>
          </a:p>
        </p:txBody>
      </p:sp>
      <p:sp>
        <p:nvSpPr>
          <p:cNvPr id="220" name="Data processing application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C2C2C"/>
                </a:solidFill>
                <a:latin typeface="Arial"/>
                <a:ea typeface="Arial"/>
                <a:cs typeface="Arial"/>
                <a:sym typeface="Arial"/>
              </a:defRPr>
            </a:pPr>
            <a:r>
              <a:t>Data processing applications</a:t>
            </a:r>
          </a:p>
          <a:p>
            <a:pPr marL="742950" lvl="1" indent="-285750">
              <a:spcBef>
                <a:spcPts val="300"/>
              </a:spcBef>
              <a:buSzPct val="100000"/>
              <a:buFontTx/>
              <a:buChar char="▪"/>
              <a:defRPr sz="2000">
                <a:solidFill>
                  <a:srgbClr val="46424D"/>
                </a:solidFill>
                <a:latin typeface="Arial"/>
                <a:ea typeface="Arial"/>
                <a:cs typeface="Arial"/>
                <a:sym typeface="Arial"/>
              </a:defRPr>
            </a:pPr>
            <a:r>
              <a:t>Data driven applications that process data in batches without explicit user intervention during the processing.</a:t>
            </a:r>
          </a:p>
          <a:p>
            <a:pPr>
              <a:spcBef>
                <a:spcPts val="600"/>
              </a:spcBef>
              <a:buFontTx/>
              <a:buChar char="◇"/>
              <a:defRPr sz="2400">
                <a:solidFill>
                  <a:srgbClr val="FC2C2C"/>
                </a:solidFill>
                <a:latin typeface="Arial"/>
                <a:ea typeface="Arial"/>
                <a:cs typeface="Arial"/>
                <a:sym typeface="Arial"/>
              </a:defRPr>
            </a:pPr>
            <a:r>
              <a:t>Transaction processing applications</a:t>
            </a:r>
          </a:p>
          <a:p>
            <a:pPr marL="742950" lvl="1" indent="-285750">
              <a:spcBef>
                <a:spcPts val="300"/>
              </a:spcBef>
              <a:buSzPct val="100000"/>
              <a:buFontTx/>
              <a:buChar char="▪"/>
              <a:defRPr sz="2000">
                <a:solidFill>
                  <a:srgbClr val="46424D"/>
                </a:solidFill>
                <a:latin typeface="Arial"/>
                <a:ea typeface="Arial"/>
                <a:cs typeface="Arial"/>
                <a:sym typeface="Arial"/>
              </a:defRPr>
            </a:pPr>
            <a:r>
              <a:t>Data-centred applications that process user requests and update information in a system database.</a:t>
            </a:r>
          </a:p>
          <a:p>
            <a:pPr>
              <a:spcBef>
                <a:spcPts val="600"/>
              </a:spcBef>
              <a:buFontTx/>
              <a:buChar char="◇"/>
              <a:defRPr sz="2400">
                <a:solidFill>
                  <a:srgbClr val="FC2C2C"/>
                </a:solidFill>
                <a:latin typeface="Arial"/>
                <a:ea typeface="Arial"/>
                <a:cs typeface="Arial"/>
                <a:sym typeface="Arial"/>
              </a:defRPr>
            </a:pPr>
            <a:r>
              <a:t>Event processing systems</a:t>
            </a:r>
          </a:p>
          <a:p>
            <a:pPr marL="742950" lvl="1" indent="-285750">
              <a:spcBef>
                <a:spcPts val="300"/>
              </a:spcBef>
              <a:buSzPct val="100000"/>
              <a:buFontTx/>
              <a:buChar char="▪"/>
              <a:defRPr sz="2000">
                <a:solidFill>
                  <a:srgbClr val="46424D"/>
                </a:solidFill>
                <a:latin typeface="Arial"/>
                <a:ea typeface="Arial"/>
                <a:cs typeface="Arial"/>
                <a:sym typeface="Arial"/>
              </a:defRPr>
            </a:pPr>
            <a:r>
              <a:t>Applications where system actions depend on interpreting events from the system’s environment.</a:t>
            </a:r>
          </a:p>
          <a:p>
            <a:pPr>
              <a:spcBef>
                <a:spcPts val="600"/>
              </a:spcBef>
              <a:buFontTx/>
              <a:buChar char="◇"/>
              <a:defRPr sz="2400">
                <a:solidFill>
                  <a:srgbClr val="FC2C2C"/>
                </a:solidFill>
                <a:latin typeface="Arial"/>
                <a:ea typeface="Arial"/>
                <a:cs typeface="Arial"/>
                <a:sym typeface="Arial"/>
              </a:defRPr>
            </a:pPr>
            <a:r>
              <a:t>Language processing systems</a:t>
            </a:r>
          </a:p>
          <a:p>
            <a:pPr marL="742950" lvl="1" indent="-285750">
              <a:spcBef>
                <a:spcPts val="300"/>
              </a:spcBef>
              <a:buSzPct val="100000"/>
              <a:buFontTx/>
              <a:buChar char="▪"/>
              <a:defRPr sz="2000">
                <a:solidFill>
                  <a:srgbClr val="46424D"/>
                </a:solidFill>
                <a:latin typeface="Arial"/>
                <a:ea typeface="Arial"/>
                <a:cs typeface="Arial"/>
                <a:sym typeface="Arial"/>
              </a:defRPr>
            </a:pPr>
            <a:r>
              <a:t>Applications where the users’ intentions are specified in a formal language that is processed and interpreted by the system.</a:t>
            </a:r>
          </a:p>
        </p:txBody>
      </p:sp>
      <p:sp>
        <p:nvSpPr>
          <p:cNvPr id="221"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sp>
        <p:nvSpPr>
          <p:cNvPr id="222"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Tree>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he structure of transaction processing applications"/>
          <p:cNvSpPr txBox="1">
            <a:spLocks noGrp="1"/>
          </p:cNvSpPr>
          <p:nvPr>
            <p:ph type="title" idx="4294967295"/>
          </p:nvPr>
        </p:nvSpPr>
        <p:spPr>
          <a:xfrm>
            <a:off x="457200" y="274637"/>
            <a:ext cx="7292975" cy="1143001"/>
          </a:xfrm>
          <a:prstGeom prst="rect">
            <a:avLst/>
          </a:prstGeom>
        </p:spPr>
        <p:txBody>
          <a:bodyPr>
            <a:normAutofit/>
          </a:bodyPr>
          <a:lstStyle/>
          <a:p>
            <a:r>
              <a:t>The structure of transaction processing applications </a:t>
            </a:r>
          </a:p>
        </p:txBody>
      </p:sp>
      <p:sp>
        <p:nvSpPr>
          <p:cNvPr id="22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
        <p:nvSpPr>
          <p:cNvPr id="226"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227" name="6.14 TransactionProcSys.eps" descr="6.14 TransactionProcSys.eps"/>
          <p:cNvPicPr>
            <a:picLocks noChangeAspect="1"/>
          </p:cNvPicPr>
          <p:nvPr/>
        </p:nvPicPr>
        <p:blipFill>
          <a:blip r:embed="rId2">
            <a:extLst/>
          </a:blip>
          <a:stretch>
            <a:fillRect/>
          </a:stretch>
        </p:blipFill>
        <p:spPr>
          <a:xfrm>
            <a:off x="660400" y="3356987"/>
            <a:ext cx="7648575" cy="693301"/>
          </a:xfrm>
          <a:prstGeom prst="rect">
            <a:avLst/>
          </a:prstGeom>
          <a:ln w="12700">
            <a:miter lim="400000"/>
          </a:ln>
        </p:spPr>
      </p:pic>
    </p:spTree>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he software architecture of an ATM system"/>
          <p:cNvSpPr txBox="1">
            <a:spLocks noGrp="1"/>
          </p:cNvSpPr>
          <p:nvPr>
            <p:ph type="title" idx="4294967295"/>
          </p:nvPr>
        </p:nvSpPr>
        <p:spPr>
          <a:xfrm>
            <a:off x="457200" y="274637"/>
            <a:ext cx="7292975" cy="1143001"/>
          </a:xfrm>
          <a:prstGeom prst="rect">
            <a:avLst/>
          </a:prstGeom>
        </p:spPr>
        <p:txBody>
          <a:bodyPr>
            <a:normAutofit/>
          </a:bodyPr>
          <a:lstStyle/>
          <a:p>
            <a:r>
              <a:t>The software architecture of an ATM system </a:t>
            </a:r>
          </a:p>
        </p:txBody>
      </p:sp>
      <p:sp>
        <p:nvSpPr>
          <p:cNvPr id="23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231"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232" name="6.15 ATMSystemArch.eps" descr="6.15 ATMSystemArch.eps"/>
          <p:cNvPicPr>
            <a:picLocks noChangeAspect="1"/>
          </p:cNvPicPr>
          <p:nvPr/>
        </p:nvPicPr>
        <p:blipFill>
          <a:blip r:embed="rId2">
            <a:extLst/>
          </a:blip>
          <a:stretch>
            <a:fillRect/>
          </a:stretch>
        </p:blipFill>
        <p:spPr>
          <a:xfrm>
            <a:off x="1011237" y="2003947"/>
            <a:ext cx="7081838" cy="3088232"/>
          </a:xfrm>
          <a:prstGeom prst="rect">
            <a:avLst/>
          </a:prstGeom>
          <a:ln w="12700">
            <a:miter lim="400000"/>
          </a:ln>
        </p:spPr>
      </p:pic>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Information systems architecture"/>
          <p:cNvSpPr txBox="1">
            <a:spLocks noGrp="1"/>
          </p:cNvSpPr>
          <p:nvPr>
            <p:ph type="title" idx="4294967295"/>
          </p:nvPr>
        </p:nvSpPr>
        <p:spPr>
          <a:xfrm>
            <a:off x="457200" y="274637"/>
            <a:ext cx="7292975" cy="1143001"/>
          </a:xfrm>
          <a:prstGeom prst="rect">
            <a:avLst/>
          </a:prstGeom>
        </p:spPr>
        <p:txBody>
          <a:bodyPr>
            <a:normAutofit/>
          </a:bodyPr>
          <a:lstStyle/>
          <a:p>
            <a:r>
              <a:t>Information systems architecture</a:t>
            </a:r>
          </a:p>
        </p:txBody>
      </p:sp>
      <p:sp>
        <p:nvSpPr>
          <p:cNvPr id="235" name="Information systems have a generic architecture that can be organised as a layered architecture.…"/>
          <p:cNvSpPr txBox="1">
            <a:spLocks noGrp="1"/>
          </p:cNvSpPr>
          <p:nvPr>
            <p:ph type="body" idx="4294967295"/>
          </p:nvPr>
        </p:nvSpPr>
        <p:spPr>
          <a:xfrm>
            <a:off x="457200" y="1600200"/>
            <a:ext cx="8229600" cy="4525963"/>
          </a:xfrm>
          <a:prstGeom prst="rect">
            <a:avLst/>
          </a:prstGeom>
        </p:spPr>
        <p:txBody>
          <a:bodyPr lIns="45898" tIns="45898" rIns="45898" bIns="45898">
            <a:normAutofit/>
          </a:bodyPr>
          <a:lstStyle/>
          <a:p>
            <a:pPr>
              <a:spcBef>
                <a:spcPts val="600"/>
              </a:spcBef>
              <a:buFontTx/>
              <a:buChar char="◇"/>
              <a:defRPr sz="2400">
                <a:solidFill>
                  <a:srgbClr val="FC2C2C"/>
                </a:solidFill>
                <a:latin typeface="Arial"/>
                <a:ea typeface="Arial"/>
                <a:cs typeface="Arial"/>
                <a:sym typeface="Arial"/>
              </a:defRPr>
            </a:pPr>
            <a:r>
              <a:t>Information systems</a:t>
            </a:r>
            <a:r>
              <a:rPr>
                <a:solidFill>
                  <a:srgbClr val="46424D"/>
                </a:solidFill>
              </a:rPr>
              <a:t> have a generic architecture that </a:t>
            </a:r>
            <a:r>
              <a:t>can be organised as a layered architecture.</a:t>
            </a:r>
          </a:p>
          <a:p>
            <a:pPr>
              <a:spcBef>
                <a:spcPts val="600"/>
              </a:spcBef>
              <a:buFontTx/>
              <a:buChar char="◇"/>
              <a:defRPr sz="2400">
                <a:solidFill>
                  <a:srgbClr val="46424D"/>
                </a:solidFill>
                <a:latin typeface="Arial"/>
                <a:ea typeface="Arial"/>
                <a:cs typeface="Arial"/>
                <a:sym typeface="Arial"/>
              </a:defRPr>
            </a:pPr>
            <a:r>
              <a:t>These are transaction-based systems as interaction with these systems generally involves database transactions.</a:t>
            </a:r>
          </a:p>
          <a:p>
            <a:pPr>
              <a:spcBef>
                <a:spcPts val="600"/>
              </a:spcBef>
              <a:buFontTx/>
              <a:buChar char="◇"/>
              <a:defRPr sz="2400">
                <a:solidFill>
                  <a:srgbClr val="46424D"/>
                </a:solidFill>
                <a:latin typeface="Arial"/>
                <a:ea typeface="Arial"/>
                <a:cs typeface="Arial"/>
                <a:sym typeface="Arial"/>
              </a:defRPr>
            </a:pPr>
            <a:r>
              <a:t>Layers include:</a:t>
            </a:r>
          </a:p>
          <a:p>
            <a:pPr marL="742950" lvl="1" indent="-285750">
              <a:spcBef>
                <a:spcPts val="300"/>
              </a:spcBef>
              <a:buSzPct val="100000"/>
              <a:buFontTx/>
              <a:buChar char="▪"/>
              <a:defRPr sz="2000">
                <a:solidFill>
                  <a:srgbClr val="46424D"/>
                </a:solidFill>
                <a:latin typeface="Arial"/>
                <a:ea typeface="Arial"/>
                <a:cs typeface="Arial"/>
                <a:sym typeface="Arial"/>
              </a:defRPr>
            </a:pPr>
            <a:r>
              <a:t>The user interface</a:t>
            </a:r>
          </a:p>
          <a:p>
            <a:pPr marL="742950" lvl="1" indent="-285750">
              <a:spcBef>
                <a:spcPts val="300"/>
              </a:spcBef>
              <a:buSzPct val="100000"/>
              <a:buFontTx/>
              <a:buChar char="▪"/>
              <a:defRPr sz="2000">
                <a:solidFill>
                  <a:srgbClr val="46424D"/>
                </a:solidFill>
                <a:latin typeface="Arial"/>
                <a:ea typeface="Arial"/>
                <a:cs typeface="Arial"/>
                <a:sym typeface="Arial"/>
              </a:defRPr>
            </a:pPr>
            <a:r>
              <a:t>User communications</a:t>
            </a:r>
          </a:p>
          <a:p>
            <a:pPr marL="742950" lvl="1" indent="-285750">
              <a:spcBef>
                <a:spcPts val="300"/>
              </a:spcBef>
              <a:buSzPct val="100000"/>
              <a:buFontTx/>
              <a:buChar char="▪"/>
              <a:defRPr sz="2000">
                <a:solidFill>
                  <a:srgbClr val="46424D"/>
                </a:solidFill>
                <a:latin typeface="Arial"/>
                <a:ea typeface="Arial"/>
                <a:cs typeface="Arial"/>
                <a:sym typeface="Arial"/>
              </a:defRPr>
            </a:pPr>
            <a:r>
              <a:t>Information retrieval</a:t>
            </a:r>
          </a:p>
          <a:p>
            <a:pPr marL="742950" lvl="1" indent="-285750">
              <a:spcBef>
                <a:spcPts val="300"/>
              </a:spcBef>
              <a:buSzPct val="100000"/>
              <a:buFontTx/>
              <a:buChar char="▪"/>
              <a:defRPr sz="2000">
                <a:solidFill>
                  <a:srgbClr val="46424D"/>
                </a:solidFill>
                <a:latin typeface="Arial"/>
                <a:ea typeface="Arial"/>
                <a:cs typeface="Arial"/>
                <a:sym typeface="Arial"/>
              </a:defRPr>
            </a:pPr>
            <a:r>
              <a:t>System database</a:t>
            </a:r>
          </a:p>
        </p:txBody>
      </p:sp>
      <p:sp>
        <p:nvSpPr>
          <p:cNvPr id="23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237"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spTree>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ayered information system architecture"/>
          <p:cNvSpPr txBox="1">
            <a:spLocks noGrp="1"/>
          </p:cNvSpPr>
          <p:nvPr>
            <p:ph type="title" idx="4294967295"/>
          </p:nvPr>
        </p:nvSpPr>
        <p:spPr>
          <a:xfrm>
            <a:off x="457200" y="274637"/>
            <a:ext cx="7292975" cy="1143001"/>
          </a:xfrm>
          <a:prstGeom prst="rect">
            <a:avLst/>
          </a:prstGeom>
        </p:spPr>
        <p:txBody>
          <a:bodyPr>
            <a:normAutofit/>
          </a:bodyPr>
          <a:lstStyle/>
          <a:p>
            <a:r>
              <a:t>Layered information system architecture </a:t>
            </a:r>
          </a:p>
        </p:txBody>
      </p:sp>
      <p:sp>
        <p:nvSpPr>
          <p:cNvPr id="24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
        <p:nvSpPr>
          <p:cNvPr id="241"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242" name="6.16 InfoSysArch.eps" descr="6.16 InfoSysArch.eps"/>
          <p:cNvPicPr>
            <a:picLocks noChangeAspect="1"/>
          </p:cNvPicPr>
          <p:nvPr/>
        </p:nvPicPr>
        <p:blipFill>
          <a:blip r:embed="rId2">
            <a:extLst/>
          </a:blip>
          <a:stretch>
            <a:fillRect/>
          </a:stretch>
        </p:blipFill>
        <p:spPr>
          <a:xfrm>
            <a:off x="1600811" y="1600200"/>
            <a:ext cx="5578840" cy="4029075"/>
          </a:xfrm>
          <a:prstGeom prst="rect">
            <a:avLst/>
          </a:prstGeom>
          <a:ln w="12700">
            <a:miter lim="400000"/>
          </a:ln>
        </p:spPr>
      </p:pic>
    </p:spTree>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he architecture of the MHC-PMS"/>
          <p:cNvSpPr txBox="1">
            <a:spLocks noGrp="1"/>
          </p:cNvSpPr>
          <p:nvPr>
            <p:ph type="title" idx="4294967295"/>
          </p:nvPr>
        </p:nvSpPr>
        <p:spPr>
          <a:xfrm>
            <a:off x="457200" y="274637"/>
            <a:ext cx="7292975" cy="1143001"/>
          </a:xfrm>
          <a:prstGeom prst="rect">
            <a:avLst/>
          </a:prstGeom>
        </p:spPr>
        <p:txBody>
          <a:bodyPr>
            <a:normAutofit/>
          </a:bodyPr>
          <a:lstStyle/>
          <a:p>
            <a:r>
              <a:t>The architecture of the MHC-PMS </a:t>
            </a:r>
          </a:p>
        </p:txBody>
      </p:sp>
      <p:sp>
        <p:nvSpPr>
          <p:cNvPr id="24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246"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247" name="6.17 MHC-PMSArch.eps" descr="6.17 MHC-PMSArch.eps"/>
          <p:cNvPicPr>
            <a:picLocks noChangeAspect="1"/>
          </p:cNvPicPr>
          <p:nvPr/>
        </p:nvPicPr>
        <p:blipFill>
          <a:blip r:embed="rId2">
            <a:extLst/>
          </a:blip>
          <a:stretch>
            <a:fillRect/>
          </a:stretch>
        </p:blipFill>
        <p:spPr>
          <a:xfrm>
            <a:off x="1616342" y="1600200"/>
            <a:ext cx="5495391" cy="3925888"/>
          </a:xfrm>
          <a:prstGeom prst="rect">
            <a:avLst/>
          </a:prstGeom>
          <a:ln w="12700">
            <a:miter lim="400000"/>
          </a:ln>
        </p:spPr>
      </p:pic>
    </p:spTree>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Language processing systems"/>
          <p:cNvSpPr txBox="1">
            <a:spLocks noGrp="1"/>
          </p:cNvSpPr>
          <p:nvPr>
            <p:ph type="title" idx="4294967295"/>
          </p:nvPr>
        </p:nvSpPr>
        <p:spPr>
          <a:xfrm>
            <a:off x="457200" y="274637"/>
            <a:ext cx="7292975" cy="1143001"/>
          </a:xfrm>
          <a:prstGeom prst="rect">
            <a:avLst/>
          </a:prstGeom>
        </p:spPr>
        <p:txBody>
          <a:bodyPr>
            <a:normAutofit/>
          </a:bodyPr>
          <a:lstStyle/>
          <a:p>
            <a:r>
              <a:t>Language processing systems</a:t>
            </a:r>
          </a:p>
        </p:txBody>
      </p:sp>
      <p:sp>
        <p:nvSpPr>
          <p:cNvPr id="250" name="Accept a natural or artificial language as input and generate some other representation of that language.…"/>
          <p:cNvSpPr txBox="1">
            <a:spLocks noGrp="1"/>
          </p:cNvSpPr>
          <p:nvPr>
            <p:ph type="body" idx="4294967295"/>
          </p:nvPr>
        </p:nvSpPr>
        <p:spPr>
          <a:xfrm>
            <a:off x="457200" y="1600200"/>
            <a:ext cx="8229600" cy="4525963"/>
          </a:xfrm>
          <a:prstGeom prst="rect">
            <a:avLst/>
          </a:prstGeom>
        </p:spPr>
        <p:txBody>
          <a:bodyPr lIns="45898" tIns="45898" rIns="45898" bIns="45898">
            <a:normAutofit/>
          </a:bodyPr>
          <a:lstStyle/>
          <a:p>
            <a:pPr>
              <a:spcBef>
                <a:spcPts val="600"/>
              </a:spcBef>
              <a:buFontTx/>
              <a:buChar char="◇"/>
              <a:defRPr sz="2300">
                <a:solidFill>
                  <a:srgbClr val="FC2C2C"/>
                </a:solidFill>
                <a:latin typeface="Arial"/>
                <a:ea typeface="Arial"/>
                <a:cs typeface="Arial"/>
                <a:sym typeface="Arial"/>
              </a:defRPr>
            </a:pPr>
            <a:r>
              <a:t>Accept a natural or artificial language as input and generate some other representation of that language. </a:t>
            </a:r>
          </a:p>
          <a:p>
            <a:pPr>
              <a:spcBef>
                <a:spcPts val="600"/>
              </a:spcBef>
              <a:buFontTx/>
              <a:buChar char="◇"/>
              <a:defRPr sz="2300">
                <a:solidFill>
                  <a:srgbClr val="46424D"/>
                </a:solidFill>
                <a:latin typeface="Arial"/>
                <a:ea typeface="Arial"/>
                <a:cs typeface="Arial"/>
                <a:sym typeface="Arial"/>
              </a:defRPr>
            </a:pPr>
            <a:r>
              <a:t>May include an interpreter to act on the instructions in the language that is being processed.</a:t>
            </a:r>
          </a:p>
          <a:p>
            <a:pPr>
              <a:spcBef>
                <a:spcPts val="600"/>
              </a:spcBef>
              <a:buFontTx/>
              <a:buChar char="◇"/>
              <a:defRPr sz="2300">
                <a:solidFill>
                  <a:srgbClr val="46424D"/>
                </a:solidFill>
                <a:latin typeface="Arial"/>
                <a:ea typeface="Arial"/>
                <a:cs typeface="Arial"/>
                <a:sym typeface="Arial"/>
              </a:defRPr>
            </a:pPr>
            <a:r>
              <a:t>Used in situations where the easiest way to solve a problem is to describe an algorithm or describe the system data</a:t>
            </a:r>
          </a:p>
          <a:p>
            <a:pPr marL="742950" lvl="1" indent="-285750">
              <a:spcBef>
                <a:spcPts val="300"/>
              </a:spcBef>
              <a:buSzPct val="100000"/>
              <a:buFontTx/>
              <a:buChar char="▪"/>
              <a:defRPr sz="2100">
                <a:solidFill>
                  <a:srgbClr val="46424D"/>
                </a:solidFill>
                <a:latin typeface="Arial"/>
                <a:ea typeface="Arial"/>
                <a:cs typeface="Arial"/>
                <a:sym typeface="Arial"/>
              </a:defRPr>
            </a:pPr>
            <a:r>
              <a:t>Meta-case tools process tool descriptions, method rules, etc and generate tools.</a:t>
            </a:r>
          </a:p>
        </p:txBody>
      </p:sp>
      <p:sp>
        <p:nvSpPr>
          <p:cNvPr id="251"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sp>
        <p:nvSpPr>
          <p:cNvPr id="252"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he architecture of a packing robot control system"/>
          <p:cNvSpPr txBox="1">
            <a:spLocks noGrp="1"/>
          </p:cNvSpPr>
          <p:nvPr>
            <p:ph type="title" idx="4294967295"/>
          </p:nvPr>
        </p:nvSpPr>
        <p:spPr>
          <a:xfrm>
            <a:off x="457200" y="274637"/>
            <a:ext cx="7292975" cy="1143001"/>
          </a:xfrm>
          <a:prstGeom prst="rect">
            <a:avLst/>
          </a:prstGeom>
        </p:spPr>
        <p:txBody>
          <a:bodyPr>
            <a:normAutofit/>
          </a:bodyPr>
          <a:lstStyle/>
          <a:p>
            <a:r>
              <a:t>The architecture of a packing robot control system</a:t>
            </a:r>
          </a:p>
        </p:txBody>
      </p:sp>
      <p:sp>
        <p:nvSpPr>
          <p:cNvPr id="42"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43"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44" name="image.pdf" descr="image.pdf"/>
          <p:cNvPicPr>
            <a:picLocks noChangeAspect="1"/>
          </p:cNvPicPr>
          <p:nvPr/>
        </p:nvPicPr>
        <p:blipFill>
          <a:blip r:embed="rId4">
            <a:extLst/>
          </a:blip>
          <a:stretch>
            <a:fillRect/>
          </a:stretch>
        </p:blipFill>
        <p:spPr>
          <a:xfrm>
            <a:off x="1193800" y="1485900"/>
            <a:ext cx="5627688" cy="5143500"/>
          </a:xfrm>
          <a:prstGeom prst="rect">
            <a:avLst/>
          </a:prstGeom>
          <a:ln w="12700">
            <a:miter lim="400000"/>
          </a:ln>
        </p:spPr>
      </p:pic>
      <p:pic>
        <p:nvPicPr>
          <p:cNvPr id="45" name="音频录音.m4a" descr="音频录音.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6535738" y="4197958"/>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he architecture of a language processing system"/>
          <p:cNvSpPr txBox="1">
            <a:spLocks noGrp="1"/>
          </p:cNvSpPr>
          <p:nvPr>
            <p:ph type="title" idx="4294967295"/>
          </p:nvPr>
        </p:nvSpPr>
        <p:spPr>
          <a:xfrm>
            <a:off x="457200" y="274637"/>
            <a:ext cx="7292975" cy="1143001"/>
          </a:xfrm>
          <a:prstGeom prst="rect">
            <a:avLst/>
          </a:prstGeom>
        </p:spPr>
        <p:txBody>
          <a:bodyPr>
            <a:normAutofit/>
          </a:bodyPr>
          <a:lstStyle/>
          <a:p>
            <a:r>
              <a:t>The architecture of a language processing system </a:t>
            </a:r>
          </a:p>
        </p:txBody>
      </p:sp>
      <p:sp>
        <p:nvSpPr>
          <p:cNvPr id="25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
        <p:nvSpPr>
          <p:cNvPr id="256"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257" name="6.18 LangProcSys.eps" descr="6.18 LangProcSys.eps"/>
          <p:cNvPicPr>
            <a:picLocks noChangeAspect="1"/>
          </p:cNvPicPr>
          <p:nvPr/>
        </p:nvPicPr>
        <p:blipFill>
          <a:blip r:embed="rId2">
            <a:extLst/>
          </a:blip>
          <a:stretch>
            <a:fillRect/>
          </a:stretch>
        </p:blipFill>
        <p:spPr>
          <a:xfrm>
            <a:off x="1519300" y="1600200"/>
            <a:ext cx="5808538" cy="3857625"/>
          </a:xfrm>
          <a:prstGeom prst="rect">
            <a:avLst/>
          </a:prstGeom>
          <a:ln w="12700">
            <a:miter lim="400000"/>
          </a:ln>
        </p:spPr>
      </p:pic>
    </p:spTree>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ompiler components"/>
          <p:cNvSpPr txBox="1">
            <a:spLocks noGrp="1"/>
          </p:cNvSpPr>
          <p:nvPr>
            <p:ph type="title" idx="4294967295"/>
          </p:nvPr>
        </p:nvSpPr>
        <p:spPr>
          <a:xfrm>
            <a:off x="457200" y="274637"/>
            <a:ext cx="7292975" cy="1143001"/>
          </a:xfrm>
          <a:prstGeom prst="rect">
            <a:avLst/>
          </a:prstGeom>
        </p:spPr>
        <p:txBody>
          <a:bodyPr>
            <a:normAutofit/>
          </a:bodyPr>
          <a:lstStyle/>
          <a:p>
            <a:r>
              <a:t>Compiler components</a:t>
            </a:r>
          </a:p>
        </p:txBody>
      </p:sp>
      <p:sp>
        <p:nvSpPr>
          <p:cNvPr id="260" name="A lexical analyzer, which takes input language tokens and converts them to an internal form.…"/>
          <p:cNvSpPr txBox="1">
            <a:spLocks noGrp="1"/>
          </p:cNvSpPr>
          <p:nvPr>
            <p:ph type="body" idx="4294967295"/>
          </p:nvPr>
        </p:nvSpPr>
        <p:spPr>
          <a:xfrm>
            <a:off x="404812" y="1600200"/>
            <a:ext cx="8229601" cy="4525963"/>
          </a:xfrm>
          <a:prstGeom prst="rect">
            <a:avLst/>
          </a:prstGeom>
        </p:spPr>
        <p:txBody>
          <a:bodyPr>
            <a:normAutofit/>
          </a:bodyPr>
          <a:lstStyle/>
          <a:p>
            <a:pPr>
              <a:spcBef>
                <a:spcPts val="600"/>
              </a:spcBef>
              <a:buFontTx/>
              <a:buChar char="◇"/>
              <a:defRPr sz="2400">
                <a:solidFill>
                  <a:srgbClr val="FC2C2C"/>
                </a:solidFill>
                <a:latin typeface="Arial"/>
                <a:ea typeface="Arial"/>
                <a:cs typeface="Arial"/>
                <a:sym typeface="Arial"/>
              </a:defRPr>
            </a:pPr>
            <a:r>
              <a:t>A lexical analyzer</a:t>
            </a:r>
            <a:r>
              <a:rPr>
                <a:solidFill>
                  <a:srgbClr val="46424D"/>
                </a:solidFill>
              </a:rPr>
              <a:t>, which takes input language tokens and converts them to an internal form.</a:t>
            </a:r>
          </a:p>
          <a:p>
            <a:pPr>
              <a:spcBef>
                <a:spcPts val="600"/>
              </a:spcBef>
              <a:buFontTx/>
              <a:buChar char="◇"/>
              <a:defRPr sz="2400">
                <a:solidFill>
                  <a:srgbClr val="FC2C2C"/>
                </a:solidFill>
                <a:latin typeface="Arial"/>
                <a:ea typeface="Arial"/>
                <a:cs typeface="Arial"/>
                <a:sym typeface="Arial"/>
              </a:defRPr>
            </a:pPr>
            <a:r>
              <a:t>A symbol table</a:t>
            </a:r>
            <a:r>
              <a:rPr>
                <a:solidFill>
                  <a:srgbClr val="46424D"/>
                </a:solidFill>
              </a:rPr>
              <a:t>, which holds information about the names of entities (variables, class names, object names, etc.) used in the text that is being translated.</a:t>
            </a:r>
          </a:p>
          <a:p>
            <a:pPr>
              <a:spcBef>
                <a:spcPts val="600"/>
              </a:spcBef>
              <a:buFontTx/>
              <a:buChar char="◇"/>
              <a:defRPr sz="2400">
                <a:solidFill>
                  <a:srgbClr val="FC2C2C"/>
                </a:solidFill>
                <a:latin typeface="Arial"/>
                <a:ea typeface="Arial"/>
                <a:cs typeface="Arial"/>
                <a:sym typeface="Arial"/>
              </a:defRPr>
            </a:pPr>
            <a:r>
              <a:t>A syntax analyzer</a:t>
            </a:r>
            <a:r>
              <a:rPr>
                <a:solidFill>
                  <a:srgbClr val="46424D"/>
                </a:solidFill>
              </a:rPr>
              <a:t>, which checks the syntax of the language being translated. </a:t>
            </a:r>
          </a:p>
          <a:p>
            <a:pPr>
              <a:spcBef>
                <a:spcPts val="600"/>
              </a:spcBef>
              <a:buFontTx/>
              <a:buChar char="◇"/>
              <a:defRPr sz="2400">
                <a:solidFill>
                  <a:srgbClr val="FC2C2C"/>
                </a:solidFill>
                <a:latin typeface="Arial"/>
                <a:ea typeface="Arial"/>
                <a:cs typeface="Arial"/>
                <a:sym typeface="Arial"/>
              </a:defRPr>
            </a:pPr>
            <a:r>
              <a:t>A syntax tree</a:t>
            </a:r>
            <a:r>
              <a:rPr>
                <a:solidFill>
                  <a:srgbClr val="46424D"/>
                </a:solidFill>
              </a:rPr>
              <a:t>, which is an internal structure representing the program being compiled.</a:t>
            </a:r>
          </a:p>
        </p:txBody>
      </p:sp>
      <p:sp>
        <p:nvSpPr>
          <p:cNvPr id="261"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sp>
        <p:nvSpPr>
          <p:cNvPr id="262"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spTree>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mpiler components"/>
          <p:cNvSpPr txBox="1">
            <a:spLocks noGrp="1"/>
          </p:cNvSpPr>
          <p:nvPr>
            <p:ph type="title" idx="4294967295"/>
          </p:nvPr>
        </p:nvSpPr>
        <p:spPr>
          <a:xfrm>
            <a:off x="457200" y="274637"/>
            <a:ext cx="7292975" cy="1143001"/>
          </a:xfrm>
          <a:prstGeom prst="rect">
            <a:avLst/>
          </a:prstGeom>
        </p:spPr>
        <p:txBody>
          <a:bodyPr>
            <a:normAutofit/>
          </a:bodyPr>
          <a:lstStyle/>
          <a:p>
            <a:r>
              <a:t>Compiler components</a:t>
            </a:r>
          </a:p>
        </p:txBody>
      </p:sp>
      <p:sp>
        <p:nvSpPr>
          <p:cNvPr id="265" name="A semantic analyzer that uses information from the syntax tree and the symbol table to check the semantic correctness of the input language text.…"/>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C2C2C"/>
                </a:solidFill>
                <a:latin typeface="Arial"/>
                <a:ea typeface="Arial"/>
                <a:cs typeface="Arial"/>
                <a:sym typeface="Arial"/>
              </a:defRPr>
            </a:pPr>
            <a:r>
              <a:t>A semantic analyzer</a:t>
            </a:r>
            <a:r>
              <a:rPr>
                <a:solidFill>
                  <a:srgbClr val="46424D"/>
                </a:solidFill>
              </a:rPr>
              <a:t> that uses information from the syntax tree and the symbol table to check the semantic correctness of the input language text. </a:t>
            </a:r>
          </a:p>
          <a:p>
            <a:pPr>
              <a:spcBef>
                <a:spcPts val="600"/>
              </a:spcBef>
              <a:buFontTx/>
              <a:buChar char="◇"/>
              <a:defRPr sz="2400">
                <a:solidFill>
                  <a:srgbClr val="FC2C2C"/>
                </a:solidFill>
                <a:latin typeface="Arial"/>
                <a:ea typeface="Arial"/>
                <a:cs typeface="Arial"/>
                <a:sym typeface="Arial"/>
              </a:defRPr>
            </a:pPr>
            <a:r>
              <a:t>A code generator</a:t>
            </a:r>
            <a:r>
              <a:rPr>
                <a:solidFill>
                  <a:srgbClr val="46424D"/>
                </a:solidFill>
              </a:rPr>
              <a:t> that ‘walks’ the syntax tree and generates abstract machine code.</a:t>
            </a:r>
          </a:p>
        </p:txBody>
      </p:sp>
      <p:sp>
        <p:nvSpPr>
          <p:cNvPr id="266"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sp>
        <p:nvSpPr>
          <p:cNvPr id="267"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Tree>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A pipe and filter compiler architecture"/>
          <p:cNvSpPr txBox="1">
            <a:spLocks noGrp="1"/>
          </p:cNvSpPr>
          <p:nvPr>
            <p:ph type="title" idx="4294967295"/>
          </p:nvPr>
        </p:nvSpPr>
        <p:spPr>
          <a:xfrm>
            <a:off x="457200" y="274637"/>
            <a:ext cx="7292975" cy="1143001"/>
          </a:xfrm>
          <a:prstGeom prst="rect">
            <a:avLst/>
          </a:prstGeom>
        </p:spPr>
        <p:txBody>
          <a:bodyPr>
            <a:normAutofit/>
          </a:bodyPr>
          <a:lstStyle/>
          <a:p>
            <a:r>
              <a:t>A pipe and filter compiler architecture </a:t>
            </a:r>
          </a:p>
        </p:txBody>
      </p:sp>
      <p:sp>
        <p:nvSpPr>
          <p:cNvPr id="270"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sp>
        <p:nvSpPr>
          <p:cNvPr id="271"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272" name="6.19 PipeFilterCompModel.eps" descr="6.19 PipeFilterCompModel.eps"/>
          <p:cNvPicPr>
            <a:picLocks noChangeAspect="1"/>
          </p:cNvPicPr>
          <p:nvPr/>
        </p:nvPicPr>
        <p:blipFill>
          <a:blip r:embed="rId2">
            <a:extLst/>
          </a:blip>
          <a:stretch>
            <a:fillRect/>
          </a:stretch>
        </p:blipFill>
        <p:spPr>
          <a:xfrm>
            <a:off x="1106487" y="2478812"/>
            <a:ext cx="6983413" cy="2082939"/>
          </a:xfrm>
          <a:prstGeom prst="rect">
            <a:avLst/>
          </a:prstGeom>
          <a:ln w="12700">
            <a:miter lim="400000"/>
          </a:ln>
        </p:spPr>
      </p:pic>
    </p:spTree>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A repository architecture for a language processing system"/>
          <p:cNvSpPr txBox="1">
            <a:spLocks noGrp="1"/>
          </p:cNvSpPr>
          <p:nvPr>
            <p:ph type="title" idx="4294967295"/>
          </p:nvPr>
        </p:nvSpPr>
        <p:spPr>
          <a:xfrm>
            <a:off x="457200" y="274637"/>
            <a:ext cx="7292975" cy="1143001"/>
          </a:xfrm>
          <a:prstGeom prst="rect">
            <a:avLst/>
          </a:prstGeom>
        </p:spPr>
        <p:txBody>
          <a:bodyPr>
            <a:normAutofit/>
          </a:bodyPr>
          <a:lstStyle/>
          <a:p>
            <a:r>
              <a:t>A repository architecture for a language processing system</a:t>
            </a:r>
          </a:p>
        </p:txBody>
      </p:sp>
      <p:sp>
        <p:nvSpPr>
          <p:cNvPr id="275"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44</a:t>
            </a:fld>
            <a:endParaRPr/>
          </a:p>
        </p:txBody>
      </p:sp>
      <p:sp>
        <p:nvSpPr>
          <p:cNvPr id="276"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277" name="6.20 RepositoryLPS.eps" descr="6.20 RepositoryLPS.eps"/>
          <p:cNvPicPr>
            <a:picLocks noChangeAspect="1"/>
          </p:cNvPicPr>
          <p:nvPr/>
        </p:nvPicPr>
        <p:blipFill>
          <a:blip r:embed="rId2">
            <a:extLst/>
          </a:blip>
          <a:stretch>
            <a:fillRect/>
          </a:stretch>
        </p:blipFill>
        <p:spPr>
          <a:xfrm>
            <a:off x="1038225" y="1852829"/>
            <a:ext cx="7097713" cy="3792104"/>
          </a:xfrm>
          <a:prstGeom prst="rect">
            <a:avLst/>
          </a:prstGeom>
          <a:ln w="12700">
            <a:miter lim="400000"/>
          </a:ln>
        </p:spPr>
      </p:pic>
    </p:spTree>
  </p:cSld>
  <p:clrMapOvr>
    <a:masterClrMapping/>
  </p:clrMapOvr>
  <p:transition xmlns:p14="http://schemas.microsoft.com/office/powerpoint/2010/mai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Key points"/>
          <p:cNvSpPr txBox="1">
            <a:spLocks noGrp="1"/>
          </p:cNvSpPr>
          <p:nvPr>
            <p:ph type="title" idx="4294967295"/>
          </p:nvPr>
        </p:nvSpPr>
        <p:spPr>
          <a:xfrm>
            <a:off x="457200" y="274637"/>
            <a:ext cx="7292975" cy="1143001"/>
          </a:xfrm>
          <a:prstGeom prst="rect">
            <a:avLst/>
          </a:prstGeom>
        </p:spPr>
        <p:txBody>
          <a:bodyPr>
            <a:normAutofit/>
          </a:bodyPr>
          <a:lstStyle/>
          <a:p>
            <a:r>
              <a:t>Key points</a:t>
            </a:r>
          </a:p>
        </p:txBody>
      </p:sp>
      <p:sp>
        <p:nvSpPr>
          <p:cNvPr id="280" name="A software architecture is a description of how a software system is organized.…"/>
          <p:cNvSpPr txBox="1">
            <a:spLocks noGrp="1"/>
          </p:cNvSpPr>
          <p:nvPr>
            <p:ph type="body" idx="4294967295"/>
          </p:nvPr>
        </p:nvSpPr>
        <p:spPr>
          <a:xfrm>
            <a:off x="457200" y="1546225"/>
            <a:ext cx="8229600" cy="4525963"/>
          </a:xfrm>
          <a:prstGeom prst="rect">
            <a:avLst/>
          </a:prstGeom>
        </p:spPr>
        <p:txBody>
          <a:bodyPr>
            <a:normAutofit lnSpcReduction="10000"/>
          </a:bodyPr>
          <a:lstStyle/>
          <a:p>
            <a:pPr marL="336042" indent="-336042" defTabSz="448055">
              <a:spcBef>
                <a:spcPts val="500"/>
              </a:spcBef>
              <a:buFontTx/>
              <a:buChar char="◇"/>
              <a:defRPr sz="2352">
                <a:solidFill>
                  <a:srgbClr val="46424D"/>
                </a:solidFill>
                <a:latin typeface="Arial"/>
                <a:ea typeface="Arial"/>
                <a:cs typeface="Arial"/>
                <a:sym typeface="Arial"/>
              </a:defRPr>
            </a:pPr>
            <a:r>
              <a:t>A software architecture is a description of how a software system is organized. </a:t>
            </a:r>
          </a:p>
          <a:p>
            <a:pPr marL="336042" indent="-336042" defTabSz="448055">
              <a:spcBef>
                <a:spcPts val="500"/>
              </a:spcBef>
              <a:buFontTx/>
              <a:buChar char="◇"/>
              <a:defRPr sz="2352">
                <a:solidFill>
                  <a:srgbClr val="46424D"/>
                </a:solidFill>
                <a:latin typeface="Arial"/>
                <a:ea typeface="Arial"/>
                <a:cs typeface="Arial"/>
                <a:sym typeface="Arial"/>
              </a:defRPr>
            </a:pPr>
            <a:r>
              <a:t>Architectural design decisions include decisions on the type of application, the distribution of the system, the architectural styles to be used.</a:t>
            </a:r>
          </a:p>
          <a:p>
            <a:pPr marL="336042" indent="-336042" defTabSz="448055">
              <a:spcBef>
                <a:spcPts val="500"/>
              </a:spcBef>
              <a:buFontTx/>
              <a:buChar char="◇"/>
              <a:defRPr sz="2352">
                <a:solidFill>
                  <a:srgbClr val="46424D"/>
                </a:solidFill>
                <a:latin typeface="Arial"/>
                <a:ea typeface="Arial"/>
                <a:cs typeface="Arial"/>
                <a:sym typeface="Arial"/>
              </a:defRPr>
            </a:pPr>
            <a:r>
              <a:t>Architectures may be documented from several different perspectives or viewssuch as a conceptual view, a logical view, a process view, and a development view.</a:t>
            </a:r>
          </a:p>
          <a:p>
            <a:pPr marL="336042" indent="-336042" defTabSz="448055">
              <a:spcBef>
                <a:spcPts val="500"/>
              </a:spcBef>
              <a:buFontTx/>
              <a:buChar char="◇"/>
              <a:defRPr sz="2352">
                <a:solidFill>
                  <a:srgbClr val="46424D"/>
                </a:solidFill>
                <a:latin typeface="Arial"/>
                <a:ea typeface="Arial"/>
                <a:cs typeface="Arial"/>
                <a:sym typeface="Arial"/>
              </a:defRPr>
            </a:pPr>
            <a:r>
              <a:t>Architectural patterns are a means of reusing knowledge about generic system architectures. They describe the architecture, explain when it may be used and describe its advantages and disadvantages.</a:t>
            </a:r>
          </a:p>
        </p:txBody>
      </p:sp>
      <p:sp>
        <p:nvSpPr>
          <p:cNvPr id="281"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sp>
        <p:nvSpPr>
          <p:cNvPr id="282"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spTree>
  </p:cSld>
  <p:clrMapOvr>
    <a:masterClrMapping/>
  </p:clrMapOvr>
  <p:transition xmlns:p14="http://schemas.microsoft.com/office/powerpoint/2010/mai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Key points"/>
          <p:cNvSpPr txBox="1">
            <a:spLocks noGrp="1"/>
          </p:cNvSpPr>
          <p:nvPr>
            <p:ph type="title" idx="4294967295"/>
          </p:nvPr>
        </p:nvSpPr>
        <p:spPr>
          <a:xfrm>
            <a:off x="457200" y="274637"/>
            <a:ext cx="7292975" cy="1143001"/>
          </a:xfrm>
          <a:prstGeom prst="rect">
            <a:avLst/>
          </a:prstGeom>
        </p:spPr>
        <p:txBody>
          <a:bodyPr>
            <a:normAutofit/>
          </a:bodyPr>
          <a:lstStyle/>
          <a:p>
            <a:r>
              <a:t>Key points</a:t>
            </a:r>
          </a:p>
        </p:txBody>
      </p:sp>
      <p:sp>
        <p:nvSpPr>
          <p:cNvPr id="285" name="Models of application systems architectures help us understand and compare applications, validate application system designs and assess large-scale components for reuse.…"/>
          <p:cNvSpPr txBox="1">
            <a:spLocks noGrp="1"/>
          </p:cNvSpPr>
          <p:nvPr>
            <p:ph type="body" idx="4294967295"/>
          </p:nvPr>
        </p:nvSpPr>
        <p:spPr>
          <a:xfrm>
            <a:off x="457200" y="1600200"/>
            <a:ext cx="8229600" cy="4525963"/>
          </a:xfrm>
          <a:prstGeom prst="rect">
            <a:avLst/>
          </a:prstGeom>
        </p:spPr>
        <p:txBody>
          <a:bodyPr>
            <a:normAutofit lnSpcReduction="10000"/>
          </a:bodyPr>
          <a:lstStyle/>
          <a:p>
            <a:pPr>
              <a:spcBef>
                <a:spcPts val="600"/>
              </a:spcBef>
              <a:buFontTx/>
              <a:buChar char="◇"/>
              <a:defRPr sz="2400">
                <a:solidFill>
                  <a:srgbClr val="46424D"/>
                </a:solidFill>
                <a:latin typeface="Arial"/>
                <a:ea typeface="Arial"/>
                <a:cs typeface="Arial"/>
                <a:sym typeface="Arial"/>
              </a:defRPr>
            </a:pPr>
            <a:r>
              <a:t>Models of application systems architectures help us understand and compare applications, validate application system designs and assess large-scale components for reuse.</a:t>
            </a:r>
          </a:p>
          <a:p>
            <a:pPr>
              <a:spcBef>
                <a:spcPts val="600"/>
              </a:spcBef>
              <a:buFontTx/>
              <a:buChar char="◇"/>
              <a:defRPr sz="2400">
                <a:solidFill>
                  <a:srgbClr val="46424D"/>
                </a:solidFill>
                <a:latin typeface="Arial"/>
                <a:ea typeface="Arial"/>
                <a:cs typeface="Arial"/>
                <a:sym typeface="Arial"/>
              </a:defRPr>
            </a:pPr>
            <a:r>
              <a:t>Transaction processing systems are interactive systems that allow information in a database to be remotely accessed and modified by a number of users. </a:t>
            </a:r>
          </a:p>
          <a:p>
            <a:pPr>
              <a:spcBef>
                <a:spcPts val="600"/>
              </a:spcBef>
              <a:buFontTx/>
              <a:buChar char="◇"/>
              <a:defRPr sz="2400">
                <a:solidFill>
                  <a:srgbClr val="46424D"/>
                </a:solidFill>
                <a:latin typeface="Arial"/>
                <a:ea typeface="Arial"/>
                <a:cs typeface="Arial"/>
                <a:sym typeface="Arial"/>
              </a:defRPr>
            </a:pPr>
            <a:r>
              <a:t>Language processing systems are used to translate texts from one language into another and to carry out the instructions specified in the input language. They include a translator and an abstract machine that executes the generated language.</a:t>
            </a:r>
          </a:p>
        </p:txBody>
      </p:sp>
      <p:sp>
        <p:nvSpPr>
          <p:cNvPr id="286" name="幻灯片编号"/>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46</a:t>
            </a:fld>
            <a:endParaRPr/>
          </a:p>
        </p:txBody>
      </p:sp>
      <p:sp>
        <p:nvSpPr>
          <p:cNvPr id="287"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rchitectural abstraction"/>
          <p:cNvSpPr txBox="1">
            <a:spLocks noGrp="1"/>
          </p:cNvSpPr>
          <p:nvPr>
            <p:ph type="title" idx="4294967295"/>
          </p:nvPr>
        </p:nvSpPr>
        <p:spPr>
          <a:xfrm>
            <a:off x="457200" y="274637"/>
            <a:ext cx="7292975" cy="1143001"/>
          </a:xfrm>
          <a:prstGeom prst="rect">
            <a:avLst/>
          </a:prstGeom>
        </p:spPr>
        <p:txBody>
          <a:bodyPr>
            <a:normAutofit/>
          </a:bodyPr>
          <a:lstStyle/>
          <a:p>
            <a:r>
              <a:t>Architectural abstraction</a:t>
            </a:r>
          </a:p>
        </p:txBody>
      </p:sp>
      <p:sp>
        <p:nvSpPr>
          <p:cNvPr id="48" name="Architecture in the small is concerned with the architecture of individual programs. At this level, we are concerned with the way that an individual program is decomposed into component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F0000"/>
                </a:solidFill>
                <a:latin typeface="Arial"/>
                <a:ea typeface="Arial"/>
                <a:cs typeface="Arial"/>
                <a:sym typeface="Arial"/>
              </a:defRPr>
            </a:pPr>
            <a:r>
              <a:t>Architecture in the small </a:t>
            </a:r>
            <a:r>
              <a:rPr>
                <a:solidFill>
                  <a:srgbClr val="46424D"/>
                </a:solidFill>
              </a:rPr>
              <a:t>is concerned with the architecture of individual programs. At this level, we are concerned with the way that </a:t>
            </a:r>
            <a:r>
              <a:t>an individual program is decomposed into components</a:t>
            </a:r>
            <a:r>
              <a:rPr>
                <a:solidFill>
                  <a:srgbClr val="46424D"/>
                </a:solidFill>
              </a:rPr>
              <a:t>.  </a:t>
            </a:r>
          </a:p>
          <a:p>
            <a:pPr>
              <a:spcBef>
                <a:spcPts val="600"/>
              </a:spcBef>
              <a:buFontTx/>
              <a:buChar char="◇"/>
              <a:defRPr sz="2400">
                <a:solidFill>
                  <a:srgbClr val="FF0000"/>
                </a:solidFill>
                <a:latin typeface="Arial"/>
                <a:ea typeface="Arial"/>
                <a:cs typeface="Arial"/>
                <a:sym typeface="Arial"/>
              </a:defRPr>
            </a:pPr>
            <a:r>
              <a:t>Architecture in the large </a:t>
            </a:r>
            <a:r>
              <a:rPr>
                <a:solidFill>
                  <a:srgbClr val="46424D"/>
                </a:solidFill>
              </a:rPr>
              <a:t>is concerned with the architecture of complex enterprise systems that</a:t>
            </a:r>
            <a:r>
              <a:t> include other systems, programs, and program components</a:t>
            </a:r>
            <a:r>
              <a:rPr>
                <a:solidFill>
                  <a:srgbClr val="46424D"/>
                </a:solidFill>
              </a:rPr>
              <a:t>. These enterprise systems are distributed over different computers, which may be owned and managed by different companies.  </a:t>
            </a:r>
          </a:p>
        </p:txBody>
      </p:sp>
      <p:sp>
        <p:nvSpPr>
          <p:cNvPr id="49"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50"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51"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688330" y="5456253"/>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dvantages of explicit architecture"/>
          <p:cNvSpPr txBox="1">
            <a:spLocks noGrp="1"/>
          </p:cNvSpPr>
          <p:nvPr>
            <p:ph type="title" idx="4294967295"/>
          </p:nvPr>
        </p:nvSpPr>
        <p:spPr>
          <a:xfrm>
            <a:off x="457200" y="274637"/>
            <a:ext cx="7292975" cy="1143001"/>
          </a:xfrm>
          <a:prstGeom prst="rect">
            <a:avLst/>
          </a:prstGeom>
        </p:spPr>
        <p:txBody>
          <a:bodyPr>
            <a:normAutofit/>
          </a:bodyPr>
          <a:lstStyle/>
          <a:p>
            <a:r>
              <a:t>Advantages of explicit architecture</a:t>
            </a:r>
          </a:p>
        </p:txBody>
      </p:sp>
      <p:sp>
        <p:nvSpPr>
          <p:cNvPr id="54" name="Stakeholder communication…"/>
          <p:cNvSpPr txBox="1">
            <a:spLocks noGrp="1"/>
          </p:cNvSpPr>
          <p:nvPr>
            <p:ph type="body" idx="4294967295"/>
          </p:nvPr>
        </p:nvSpPr>
        <p:spPr>
          <a:xfrm>
            <a:off x="457200" y="1600200"/>
            <a:ext cx="8229600" cy="4525963"/>
          </a:xfrm>
          <a:prstGeom prst="rect">
            <a:avLst/>
          </a:prstGeom>
        </p:spPr>
        <p:txBody>
          <a:bodyPr>
            <a:normAutofit/>
          </a:bodyPr>
          <a:lstStyle/>
          <a:p>
            <a:pPr>
              <a:lnSpc>
                <a:spcPct val="90000"/>
              </a:lnSpc>
              <a:spcBef>
                <a:spcPts val="600"/>
              </a:spcBef>
              <a:buFontTx/>
              <a:buChar char="◇"/>
              <a:defRPr sz="2400">
                <a:solidFill>
                  <a:srgbClr val="46424D"/>
                </a:solidFill>
                <a:latin typeface="Arial"/>
                <a:ea typeface="Arial"/>
                <a:cs typeface="Arial"/>
                <a:sym typeface="Arial"/>
              </a:defRPr>
            </a:pPr>
            <a:r>
              <a:t>Stakeholder communication</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Architecture may be used as a focus of discussion by system stakeholders.</a:t>
            </a:r>
          </a:p>
          <a:p>
            <a:pPr>
              <a:lnSpc>
                <a:spcPct val="90000"/>
              </a:lnSpc>
              <a:spcBef>
                <a:spcPts val="600"/>
              </a:spcBef>
              <a:buFontTx/>
              <a:buChar char="◇"/>
              <a:defRPr sz="2400">
                <a:solidFill>
                  <a:srgbClr val="46424D"/>
                </a:solidFill>
                <a:latin typeface="Arial"/>
                <a:ea typeface="Arial"/>
                <a:cs typeface="Arial"/>
                <a:sym typeface="Arial"/>
              </a:defRPr>
            </a:pPr>
            <a:r>
              <a:t>System analysis</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Means that analysis of </a:t>
            </a:r>
            <a:r>
              <a:rPr>
                <a:solidFill>
                  <a:srgbClr val="FC2C2C"/>
                </a:solidFill>
              </a:rPr>
              <a:t>whether the system can meet its non-functional requirements is possible</a:t>
            </a:r>
            <a:r>
              <a:t>.</a:t>
            </a:r>
          </a:p>
          <a:p>
            <a:pPr>
              <a:lnSpc>
                <a:spcPct val="90000"/>
              </a:lnSpc>
              <a:spcBef>
                <a:spcPts val="600"/>
              </a:spcBef>
              <a:buFontTx/>
              <a:buChar char="◇"/>
              <a:defRPr sz="2400">
                <a:solidFill>
                  <a:srgbClr val="46424D"/>
                </a:solidFill>
                <a:latin typeface="Arial"/>
                <a:ea typeface="Arial"/>
                <a:cs typeface="Arial"/>
                <a:sym typeface="Arial"/>
              </a:defRPr>
            </a:pPr>
            <a:r>
              <a:t>Large-scale reuse</a:t>
            </a:r>
          </a:p>
          <a:p>
            <a:pPr marL="742950" lvl="1" indent="-285750">
              <a:lnSpc>
                <a:spcPct val="90000"/>
              </a:lnSpc>
              <a:spcBef>
                <a:spcPts val="300"/>
              </a:spcBef>
              <a:buSzPct val="100000"/>
              <a:buFontTx/>
              <a:buChar char="▪"/>
              <a:defRPr sz="2000">
                <a:solidFill>
                  <a:srgbClr val="46424D"/>
                </a:solidFill>
                <a:latin typeface="Arial"/>
                <a:ea typeface="Arial"/>
                <a:cs typeface="Arial"/>
                <a:sym typeface="Arial"/>
              </a:defRPr>
            </a:pPr>
            <a:r>
              <a:t>Systems </a:t>
            </a:r>
            <a:r>
              <a:rPr>
                <a:solidFill>
                  <a:srgbClr val="FC2C2C"/>
                </a:solidFill>
              </a:rPr>
              <a:t>in the same domain</a:t>
            </a:r>
            <a:r>
              <a:t> </a:t>
            </a:r>
            <a:r>
              <a:rPr>
                <a:solidFill>
                  <a:srgbClr val="FC2C2C"/>
                </a:solidFill>
              </a:rPr>
              <a:t>often have similar architectures</a:t>
            </a:r>
            <a:r>
              <a:t> that reflect domain concepts.</a:t>
            </a:r>
          </a:p>
          <a:p>
            <a:pPr marL="742950" lvl="1" indent="-285750">
              <a:lnSpc>
                <a:spcPct val="90000"/>
              </a:lnSpc>
              <a:spcBef>
                <a:spcPts val="300"/>
              </a:spcBef>
              <a:buSzPct val="100000"/>
              <a:buFontTx/>
              <a:buChar char="▪"/>
              <a:defRPr sz="2000">
                <a:solidFill>
                  <a:srgbClr val="FF0000"/>
                </a:solidFill>
                <a:latin typeface="Arial"/>
                <a:ea typeface="Arial"/>
                <a:cs typeface="Arial"/>
                <a:sym typeface="Arial"/>
              </a:defRPr>
            </a:pPr>
            <a:r>
              <a:t>The architecture of a system may be designed around one of more architectural patterns or ‘styles’. </a:t>
            </a:r>
          </a:p>
        </p:txBody>
      </p:sp>
      <p:sp>
        <p:nvSpPr>
          <p:cNvPr id="55"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56"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57"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482947" y="4838757"/>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chitecture and system characteristics"/>
          <p:cNvSpPr txBox="1">
            <a:spLocks noGrp="1"/>
          </p:cNvSpPr>
          <p:nvPr>
            <p:ph type="title" idx="4294967295"/>
          </p:nvPr>
        </p:nvSpPr>
        <p:spPr>
          <a:xfrm>
            <a:off x="381000" y="306387"/>
            <a:ext cx="8305800" cy="917576"/>
          </a:xfrm>
          <a:prstGeom prst="rect">
            <a:avLst/>
          </a:prstGeom>
        </p:spPr>
        <p:txBody>
          <a:bodyPr>
            <a:normAutofit/>
          </a:bodyPr>
          <a:lstStyle/>
          <a:p>
            <a:r>
              <a:t>Architecture and system characteristics</a:t>
            </a:r>
          </a:p>
        </p:txBody>
      </p:sp>
      <p:sp>
        <p:nvSpPr>
          <p:cNvPr id="60" name="Performance…"/>
          <p:cNvSpPr txBox="1">
            <a:spLocks noGrp="1"/>
          </p:cNvSpPr>
          <p:nvPr>
            <p:ph type="body" idx="4294967295"/>
          </p:nvPr>
        </p:nvSpPr>
        <p:spPr>
          <a:xfrm>
            <a:off x="533400" y="1600200"/>
            <a:ext cx="8229600" cy="4130675"/>
          </a:xfrm>
          <a:prstGeom prst="rect">
            <a:avLst/>
          </a:prstGeom>
        </p:spPr>
        <p:txBody>
          <a:bodyPr>
            <a:normAutofit/>
          </a:bodyPr>
          <a:lstStyle/>
          <a:p>
            <a:pPr marL="332613" indent="-332613" defTabSz="443484">
              <a:lnSpc>
                <a:spcPct val="90000"/>
              </a:lnSpc>
              <a:spcBef>
                <a:spcPts val="500"/>
              </a:spcBef>
              <a:buFontTx/>
              <a:buChar char="◇"/>
              <a:defRPr sz="2328">
                <a:solidFill>
                  <a:srgbClr val="46424D"/>
                </a:solidFill>
                <a:latin typeface="Arial"/>
                <a:ea typeface="Arial"/>
                <a:cs typeface="Arial"/>
                <a:sym typeface="Arial"/>
              </a:defRPr>
            </a:pPr>
            <a:r>
              <a:t>Performance</a:t>
            </a:r>
          </a:p>
          <a:p>
            <a:pPr marL="720661" lvl="1" indent="-277177" defTabSz="443484">
              <a:lnSpc>
                <a:spcPct val="90000"/>
              </a:lnSpc>
              <a:spcBef>
                <a:spcPts val="200"/>
              </a:spcBef>
              <a:buSzPct val="100000"/>
              <a:buFontTx/>
              <a:buChar char="▪"/>
              <a:defRPr sz="1940">
                <a:solidFill>
                  <a:srgbClr val="46424D"/>
                </a:solidFill>
                <a:latin typeface="Arial"/>
                <a:ea typeface="Arial"/>
                <a:cs typeface="Arial"/>
                <a:sym typeface="Arial"/>
              </a:defRPr>
            </a:pPr>
            <a:r>
              <a:t>Localise critical operations and minimise communications. Use large rather than fine-grain components.</a:t>
            </a:r>
          </a:p>
          <a:p>
            <a:pPr marL="332613" indent="-332613" defTabSz="443484">
              <a:lnSpc>
                <a:spcPct val="90000"/>
              </a:lnSpc>
              <a:spcBef>
                <a:spcPts val="500"/>
              </a:spcBef>
              <a:buFontTx/>
              <a:buChar char="◇"/>
              <a:defRPr sz="2328">
                <a:solidFill>
                  <a:srgbClr val="46424D"/>
                </a:solidFill>
                <a:latin typeface="Arial"/>
                <a:ea typeface="Arial"/>
                <a:cs typeface="Arial"/>
                <a:sym typeface="Arial"/>
              </a:defRPr>
            </a:pPr>
            <a:r>
              <a:t>Security</a:t>
            </a:r>
          </a:p>
          <a:p>
            <a:pPr marL="720661" lvl="1" indent="-277177" defTabSz="443484">
              <a:lnSpc>
                <a:spcPct val="90000"/>
              </a:lnSpc>
              <a:spcBef>
                <a:spcPts val="200"/>
              </a:spcBef>
              <a:buSzPct val="100000"/>
              <a:buFontTx/>
              <a:buChar char="▪"/>
              <a:defRPr sz="1940">
                <a:solidFill>
                  <a:srgbClr val="46424D"/>
                </a:solidFill>
                <a:latin typeface="Arial"/>
                <a:ea typeface="Arial"/>
                <a:cs typeface="Arial"/>
                <a:sym typeface="Arial"/>
              </a:defRPr>
            </a:pPr>
            <a:r>
              <a:t>Use a layered architecture with critical assets in the inner layers.</a:t>
            </a:r>
          </a:p>
          <a:p>
            <a:pPr marL="332613" indent="-332613" defTabSz="443484">
              <a:lnSpc>
                <a:spcPct val="90000"/>
              </a:lnSpc>
              <a:spcBef>
                <a:spcPts val="500"/>
              </a:spcBef>
              <a:buFontTx/>
              <a:buChar char="◇"/>
              <a:defRPr sz="2328">
                <a:solidFill>
                  <a:srgbClr val="46424D"/>
                </a:solidFill>
                <a:latin typeface="Arial"/>
                <a:ea typeface="Arial"/>
                <a:cs typeface="Arial"/>
                <a:sym typeface="Arial"/>
              </a:defRPr>
            </a:pPr>
            <a:r>
              <a:t>Safety</a:t>
            </a:r>
          </a:p>
          <a:p>
            <a:pPr marL="720661" lvl="1" indent="-277177" defTabSz="443484">
              <a:lnSpc>
                <a:spcPct val="90000"/>
              </a:lnSpc>
              <a:spcBef>
                <a:spcPts val="200"/>
              </a:spcBef>
              <a:buSzPct val="100000"/>
              <a:buFontTx/>
              <a:buChar char="▪"/>
              <a:defRPr sz="1940">
                <a:solidFill>
                  <a:srgbClr val="46424D"/>
                </a:solidFill>
                <a:latin typeface="Arial"/>
                <a:ea typeface="Arial"/>
                <a:cs typeface="Arial"/>
                <a:sym typeface="Arial"/>
              </a:defRPr>
            </a:pPr>
            <a:r>
              <a:t>Localise safety-critical features in a small number of sub-systems.</a:t>
            </a:r>
          </a:p>
          <a:p>
            <a:pPr marL="332613" indent="-332613" defTabSz="443484">
              <a:lnSpc>
                <a:spcPct val="90000"/>
              </a:lnSpc>
              <a:spcBef>
                <a:spcPts val="500"/>
              </a:spcBef>
              <a:buFontTx/>
              <a:buChar char="◇"/>
              <a:defRPr sz="2328">
                <a:solidFill>
                  <a:srgbClr val="46424D"/>
                </a:solidFill>
                <a:latin typeface="Arial"/>
                <a:ea typeface="Arial"/>
                <a:cs typeface="Arial"/>
                <a:sym typeface="Arial"/>
              </a:defRPr>
            </a:pPr>
            <a:r>
              <a:t>Availability</a:t>
            </a:r>
          </a:p>
          <a:p>
            <a:pPr marL="720661" lvl="1" indent="-277177" defTabSz="443484">
              <a:lnSpc>
                <a:spcPct val="90000"/>
              </a:lnSpc>
              <a:spcBef>
                <a:spcPts val="200"/>
              </a:spcBef>
              <a:buSzPct val="100000"/>
              <a:buFontTx/>
              <a:buChar char="▪"/>
              <a:defRPr sz="1940">
                <a:solidFill>
                  <a:srgbClr val="46424D"/>
                </a:solidFill>
                <a:latin typeface="Arial"/>
                <a:ea typeface="Arial"/>
                <a:cs typeface="Arial"/>
                <a:sym typeface="Arial"/>
              </a:defRPr>
            </a:pPr>
            <a:r>
              <a:t>Include redundant components and mechanisms for fault tolerance.</a:t>
            </a:r>
          </a:p>
          <a:p>
            <a:pPr marL="332613" indent="-332613" defTabSz="443484">
              <a:lnSpc>
                <a:spcPct val="90000"/>
              </a:lnSpc>
              <a:spcBef>
                <a:spcPts val="500"/>
              </a:spcBef>
              <a:buFontTx/>
              <a:buChar char="◇"/>
              <a:defRPr sz="2328">
                <a:solidFill>
                  <a:srgbClr val="46424D"/>
                </a:solidFill>
                <a:latin typeface="Arial"/>
                <a:ea typeface="Arial"/>
                <a:cs typeface="Arial"/>
                <a:sym typeface="Arial"/>
              </a:defRPr>
            </a:pPr>
            <a:r>
              <a:t>Maintainability</a:t>
            </a:r>
          </a:p>
          <a:p>
            <a:pPr marL="720661" lvl="1" indent="-277177" defTabSz="443484">
              <a:lnSpc>
                <a:spcPct val="90000"/>
              </a:lnSpc>
              <a:spcBef>
                <a:spcPts val="200"/>
              </a:spcBef>
              <a:buSzPct val="100000"/>
              <a:buFontTx/>
              <a:buChar char="▪"/>
              <a:defRPr sz="1940">
                <a:solidFill>
                  <a:srgbClr val="46424D"/>
                </a:solidFill>
                <a:latin typeface="Arial"/>
                <a:ea typeface="Arial"/>
                <a:cs typeface="Arial"/>
                <a:sym typeface="Arial"/>
              </a:defRPr>
            </a:pPr>
            <a:r>
              <a:t>Use fine-grain, replaceable components.</a:t>
            </a:r>
          </a:p>
        </p:txBody>
      </p:sp>
      <p:sp>
        <p:nvSpPr>
          <p:cNvPr id="61"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62"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63"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249905" y="4780502"/>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6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Architectural representations －Box and line diagrams"/>
          <p:cNvSpPr txBox="1">
            <a:spLocks noGrp="1"/>
          </p:cNvSpPr>
          <p:nvPr>
            <p:ph type="title" idx="4294967295"/>
          </p:nvPr>
        </p:nvSpPr>
        <p:spPr>
          <a:xfrm>
            <a:off x="457200" y="274637"/>
            <a:ext cx="7292975" cy="1143001"/>
          </a:xfrm>
          <a:prstGeom prst="rect">
            <a:avLst/>
          </a:prstGeom>
        </p:spPr>
        <p:txBody>
          <a:bodyPr>
            <a:normAutofit/>
          </a:bodyPr>
          <a:lstStyle/>
          <a:p>
            <a:r>
              <a:t>Architectural representations</a:t>
            </a:r>
            <a:br/>
            <a:r>
              <a:t>－Box and line diagrams</a:t>
            </a:r>
          </a:p>
        </p:txBody>
      </p:sp>
      <p:sp>
        <p:nvSpPr>
          <p:cNvPr id="66" name="Very abstract - they do not show the nature of component relationships nor the externally visible properties of the sub-systems.…"/>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46424D"/>
                </a:solidFill>
                <a:latin typeface="Arial"/>
                <a:ea typeface="Arial"/>
                <a:cs typeface="Arial"/>
                <a:sym typeface="Arial"/>
              </a:defRPr>
            </a:pPr>
            <a:r>
              <a:t>Very abstract - they do not show the nature of component relationships nor the externally visible properties of the sub-systems.</a:t>
            </a:r>
          </a:p>
          <a:p>
            <a:pPr>
              <a:spcBef>
                <a:spcPts val="600"/>
              </a:spcBef>
              <a:buFontTx/>
              <a:buChar char="◇"/>
              <a:defRPr sz="2400">
                <a:solidFill>
                  <a:srgbClr val="46424D"/>
                </a:solidFill>
                <a:latin typeface="Arial"/>
                <a:ea typeface="Arial"/>
                <a:cs typeface="Arial"/>
                <a:sym typeface="Arial"/>
              </a:defRPr>
            </a:pPr>
            <a:r>
              <a:t>However, </a:t>
            </a:r>
            <a:r>
              <a:rPr>
                <a:solidFill>
                  <a:srgbClr val="FC2C2C"/>
                </a:solidFill>
              </a:rPr>
              <a:t>useful for communication with stakeholders</a:t>
            </a:r>
            <a:r>
              <a:t> and for project planning.</a:t>
            </a:r>
          </a:p>
        </p:txBody>
      </p:sp>
      <p:sp>
        <p:nvSpPr>
          <p:cNvPr id="67"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68"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69"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42335"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6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Architectural views"/>
          <p:cNvSpPr txBox="1">
            <a:spLocks noGrp="1"/>
          </p:cNvSpPr>
          <p:nvPr>
            <p:ph type="title" idx="4294967295"/>
          </p:nvPr>
        </p:nvSpPr>
        <p:spPr>
          <a:xfrm>
            <a:off x="457200" y="274637"/>
            <a:ext cx="7292975" cy="1143001"/>
          </a:xfrm>
          <a:prstGeom prst="rect">
            <a:avLst/>
          </a:prstGeom>
        </p:spPr>
        <p:txBody>
          <a:bodyPr>
            <a:normAutofit/>
          </a:bodyPr>
          <a:lstStyle/>
          <a:p>
            <a:r>
              <a:t>Architectural views</a:t>
            </a:r>
          </a:p>
        </p:txBody>
      </p:sp>
      <p:sp>
        <p:nvSpPr>
          <p:cNvPr id="72" name="Each architectural model only shows one view or perspective of the system.…"/>
          <p:cNvSpPr txBox="1">
            <a:spLocks noGrp="1"/>
          </p:cNvSpPr>
          <p:nvPr>
            <p:ph type="body" idx="4294967295"/>
          </p:nvPr>
        </p:nvSpPr>
        <p:spPr>
          <a:xfrm>
            <a:off x="457200" y="1600200"/>
            <a:ext cx="8229600" cy="4525963"/>
          </a:xfrm>
          <a:prstGeom prst="rect">
            <a:avLst/>
          </a:prstGeom>
        </p:spPr>
        <p:txBody>
          <a:bodyPr>
            <a:normAutofit/>
          </a:bodyPr>
          <a:lstStyle/>
          <a:p>
            <a:pPr>
              <a:spcBef>
                <a:spcPts val="600"/>
              </a:spcBef>
              <a:buFontTx/>
              <a:buChar char="◇"/>
              <a:defRPr sz="2400">
                <a:solidFill>
                  <a:srgbClr val="FC2C2C"/>
                </a:solidFill>
                <a:latin typeface="Arial"/>
                <a:ea typeface="Arial"/>
                <a:cs typeface="Arial"/>
                <a:sym typeface="Arial"/>
              </a:defRPr>
            </a:pPr>
            <a:r>
              <a:t>Each architectural model </a:t>
            </a:r>
            <a:r>
              <a:rPr>
                <a:solidFill>
                  <a:srgbClr val="000000"/>
                </a:solidFill>
              </a:rPr>
              <a:t>only shows one view or perspective of the system. </a:t>
            </a:r>
          </a:p>
          <a:p>
            <a:pPr marL="742950" lvl="1" indent="-285750">
              <a:spcBef>
                <a:spcPts val="300"/>
              </a:spcBef>
              <a:buSzPct val="100000"/>
              <a:buFontTx/>
              <a:buChar char="▪"/>
              <a:defRPr sz="2000">
                <a:solidFill>
                  <a:srgbClr val="46424D"/>
                </a:solidFill>
                <a:latin typeface="Arial"/>
                <a:ea typeface="Arial"/>
                <a:cs typeface="Arial"/>
                <a:sym typeface="Arial"/>
              </a:defRPr>
            </a:pPr>
            <a:r>
              <a:t>It might show </a:t>
            </a:r>
          </a:p>
          <a:p>
            <a:pPr marL="1143000" lvl="2" indent="-228600">
              <a:spcBef>
                <a:spcPts val="0"/>
              </a:spcBef>
              <a:buFontTx/>
              <a:buChar char="▪"/>
              <a:defRPr sz="1800">
                <a:solidFill>
                  <a:srgbClr val="FC2C2C"/>
                </a:solidFill>
                <a:latin typeface="Arial"/>
                <a:ea typeface="Arial"/>
                <a:cs typeface="Arial"/>
                <a:sym typeface="Arial"/>
              </a:defRPr>
            </a:pPr>
            <a:r>
              <a:t>how a system is decomposed into modules</a:t>
            </a:r>
            <a:r>
              <a:rPr>
                <a:solidFill>
                  <a:srgbClr val="46424D"/>
                </a:solidFill>
              </a:rPr>
              <a:t>,</a:t>
            </a:r>
          </a:p>
          <a:p>
            <a:pPr marL="1143000" lvl="2" indent="-228600">
              <a:spcBef>
                <a:spcPts val="0"/>
              </a:spcBef>
              <a:buFontTx/>
              <a:buChar char="▪"/>
              <a:defRPr sz="1800">
                <a:solidFill>
                  <a:srgbClr val="FC2C2C"/>
                </a:solidFill>
                <a:latin typeface="Arial"/>
                <a:ea typeface="Arial"/>
                <a:cs typeface="Arial"/>
                <a:sym typeface="Arial"/>
              </a:defRPr>
            </a:pPr>
            <a:r>
              <a:t>how the run-time processes interact or</a:t>
            </a:r>
            <a:r>
              <a:rPr>
                <a:solidFill>
                  <a:srgbClr val="46424D"/>
                </a:solidFill>
              </a:rPr>
              <a:t> </a:t>
            </a:r>
            <a:r>
              <a:t>the different ways</a:t>
            </a:r>
            <a:r>
              <a:rPr>
                <a:solidFill>
                  <a:srgbClr val="46424D"/>
                </a:solidFill>
              </a:rPr>
              <a:t> in which system components are distributed across a network.</a:t>
            </a:r>
          </a:p>
          <a:p>
            <a:pPr>
              <a:spcBef>
                <a:spcPts val="600"/>
              </a:spcBef>
              <a:buFontTx/>
              <a:buChar char="▪"/>
              <a:defRPr sz="2400">
                <a:solidFill>
                  <a:srgbClr val="46424D"/>
                </a:solidFill>
                <a:latin typeface="Arial"/>
                <a:ea typeface="Arial"/>
                <a:cs typeface="Arial"/>
                <a:sym typeface="Arial"/>
              </a:defRPr>
            </a:pPr>
            <a:r>
              <a:t> </a:t>
            </a:r>
            <a:r>
              <a:rPr>
                <a:solidFill>
                  <a:srgbClr val="FC2C2C"/>
                </a:solidFill>
              </a:rPr>
              <a:t>For both design and documentation, </a:t>
            </a:r>
            <a:r>
              <a:rPr>
                <a:solidFill>
                  <a:srgbClr val="000000"/>
                </a:solidFill>
              </a:rPr>
              <a:t>you usually need to </a:t>
            </a:r>
            <a:r>
              <a:rPr>
                <a:solidFill>
                  <a:srgbClr val="FC2C2C"/>
                </a:solidFill>
              </a:rPr>
              <a:t>present multiple views </a:t>
            </a:r>
            <a:r>
              <a:rPr>
                <a:solidFill>
                  <a:srgbClr val="000000"/>
                </a:solidFill>
              </a:rPr>
              <a:t>of the software architecture. </a:t>
            </a:r>
          </a:p>
        </p:txBody>
      </p:sp>
      <p:sp>
        <p:nvSpPr>
          <p:cNvPr id="73" name="幻灯片编号"/>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74" name="Chapter 6 Architectural design"/>
          <p:cNvSpPr txBox="1"/>
          <p:nvPr/>
        </p:nvSpPr>
        <p:spPr>
          <a:xfrm>
            <a:off x="3169920" y="6414760"/>
            <a:ext cx="2804160"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r>
              <a:t>Chapter 6 Architectural design</a:t>
            </a:r>
          </a:p>
        </p:txBody>
      </p:sp>
      <p:pic>
        <p:nvPicPr>
          <p:cNvPr id="75" name="音频录音.m4a" descr="音频录音.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857750" y="4897011"/>
            <a:ext cx="571500" cy="5715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75"/>
                </p:tgtEl>
              </p:cMediaNode>
            </p:audio>
          </p:childTnLst>
        </p:cTn>
      </p:par>
    </p:tnLst>
  </p:timing>
</p:sld>
</file>

<file path=ppt/theme/theme1.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E9">
  <a:themeElements>
    <a:clrScheme name="SE9">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9">
      <a:majorFont>
        <a:latin typeface="Calibri"/>
        <a:ea typeface="Calibri"/>
        <a:cs typeface="Calibri"/>
      </a:majorFont>
      <a:minorFont>
        <a:latin typeface="Helvetica"/>
        <a:ea typeface="Helvetica"/>
        <a:cs typeface="Helvetica"/>
      </a:minorFont>
    </a:fontScheme>
    <a:fmtScheme name="S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2968</Words>
  <Application>Microsoft Macintosh PowerPoint</Application>
  <PresentationFormat>全屏显示(4:3)</PresentationFormat>
  <Paragraphs>295</Paragraphs>
  <Slides>46</Slides>
  <Notes>1</Notes>
  <HiddenSlides>0</HiddenSlides>
  <MMClips>32</MMClips>
  <ScaleCrop>false</ScaleCrop>
  <HeadingPairs>
    <vt:vector size="4" baseType="variant">
      <vt:variant>
        <vt:lpstr>主题</vt:lpstr>
      </vt:variant>
      <vt:variant>
        <vt:i4>1</vt:i4>
      </vt:variant>
      <vt:variant>
        <vt:lpstr>幻灯片标题</vt:lpstr>
      </vt:variant>
      <vt:variant>
        <vt:i4>46</vt:i4>
      </vt:variant>
    </vt:vector>
  </HeadingPairs>
  <TitlesOfParts>
    <vt:vector size="47" baseType="lpstr">
      <vt:lpstr>SE9</vt:lpstr>
      <vt:lpstr>Chapter 6 – Architectural Design</vt:lpstr>
      <vt:lpstr>Software architecture</vt:lpstr>
      <vt:lpstr>Architectural design</vt:lpstr>
      <vt:lpstr>The architecture of a packing robot control system</vt:lpstr>
      <vt:lpstr>Architectural abstraction</vt:lpstr>
      <vt:lpstr>Advantages of explicit architecture</vt:lpstr>
      <vt:lpstr>Architecture and system characteristics</vt:lpstr>
      <vt:lpstr>Architectural representations －Box and line diagrams</vt:lpstr>
      <vt:lpstr>Architectural views</vt:lpstr>
      <vt:lpstr>4 + 1 view model of software architecture</vt:lpstr>
      <vt:lpstr>4+1 view model</vt:lpstr>
      <vt:lpstr>PowerPoint 演示文稿</vt:lpstr>
      <vt:lpstr>Architectural patterns</vt:lpstr>
      <vt:lpstr>The Model-View-Controller (MVC) pattern </vt:lpstr>
      <vt:lpstr>The organization of the Model-View-Controller </vt:lpstr>
      <vt:lpstr>Web application architecture using the MVC pattern </vt:lpstr>
      <vt:lpstr>Layered architecture</vt:lpstr>
      <vt:lpstr>The Layered architecture pattern </vt:lpstr>
      <vt:lpstr>A generic layered architecture </vt:lpstr>
      <vt:lpstr>The architecture of the LIBSYS system </vt:lpstr>
      <vt:lpstr>Repository architecture</vt:lpstr>
      <vt:lpstr>The Repository pattern </vt:lpstr>
      <vt:lpstr>A repository architecture for an IDE </vt:lpstr>
      <vt:lpstr>Client-server architecture</vt:lpstr>
      <vt:lpstr>The Client–server pattern </vt:lpstr>
      <vt:lpstr>A client–server architecture for a film library </vt:lpstr>
      <vt:lpstr>Two-tier client server architectures</vt:lpstr>
      <vt:lpstr>Multi-tier client-server architectures</vt:lpstr>
      <vt:lpstr>Pipe and filter architecture</vt:lpstr>
      <vt:lpstr>The pipe and filter pattern </vt:lpstr>
      <vt:lpstr>An example of the pipe and filter architecture </vt:lpstr>
      <vt:lpstr>Application architectures</vt:lpstr>
      <vt:lpstr>Examples of application types</vt:lpstr>
      <vt:lpstr>The structure of transaction processing applications </vt:lpstr>
      <vt:lpstr>The software architecture of an ATM system </vt:lpstr>
      <vt:lpstr>Information systems architecture</vt:lpstr>
      <vt:lpstr>Layered information system architecture </vt:lpstr>
      <vt:lpstr>The architecture of the MHC-PMS </vt:lpstr>
      <vt:lpstr>Language processing systems</vt:lpstr>
      <vt:lpstr>The architecture of a language processing system </vt:lpstr>
      <vt:lpstr>Compiler components</vt:lpstr>
      <vt:lpstr>Compiler components</vt:lpstr>
      <vt:lpstr>A pipe and filter compiler architecture </vt:lpstr>
      <vt:lpstr>A repository architecture for a language processing system</vt:lpstr>
      <vt:lpstr>Key points</vt:lpstr>
      <vt:lpstr>Key 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 Architectural Design</dc:title>
  <cp:lastModifiedBy>wujhleo wu</cp:lastModifiedBy>
  <cp:revision>2</cp:revision>
  <dcterms:modified xsi:type="dcterms:W3CDTF">2020-03-18T14:01:35Z</dcterms:modified>
</cp:coreProperties>
</file>